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9975" cy="42805350"/>
  <p:notesSz cx="42805350" cy="302799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4610"/>
  </p:normalViewPr>
  <p:slideViewPr>
    <p:cSldViewPr snapToGrid="0" snapToObjects="1">
      <p:cViewPr>
        <p:scale>
          <a:sx n="33" d="100"/>
          <a:sy n="33" d="100"/>
        </p:scale>
        <p:origin x="1914" y="-1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454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hyperlink" Target="https://88be6cce-0e8c-4ab1-91ae-58291673f02e.claudeusercontent.com/cdn-cgi/l/email-protection" TargetMode="External"/><Relationship Id="rId9" Type="http://schemas.openxmlformats.org/officeDocument/2006/relationships/image" Target="../media/image6.png"/><Relationship Id="rId10" Type="http://schemas.openxmlformats.org/officeDocument/2006/relationships/image" Target="../media/image7.png"/><Relationship Id="rId11" Type="http://schemas.openxmlformats.org/officeDocument/2006/relationships/image" Target="../media/image8.jpeg"/><Relationship Id="rId12" Type="http://schemas.openxmlformats.org/officeDocument/2006/relationships/image" Target="../media/image9.png"/><Relationship Id="rId13" Type="http://schemas.openxmlformats.org/officeDocument/2006/relationships/image" Target="../media/image10.jpeg"/><Relationship Id="rId14" Type="http://schemas.openxmlformats.org/officeDocument/2006/relationships/image" Target="../media/image11.png"/><Relationship Id="rId15" Type="http://schemas.openxmlformats.org/officeDocument/2006/relationships/image" Target="../media/image12.jpeg"/><Relationship Id="rId1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285750"/>
            <a:ext cx="29060775" cy="4462463"/>
          </a:xfrm>
          <a:prstGeom prst="roundRect">
            <a:avLst>
              <a:gd name="adj" fmla="val 5550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65" y="-35719"/>
            <a:ext cx="4488845" cy="23566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78953" y="431800"/>
            <a:ext cx="1725557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75" b="1" kern="0" spc="435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WCCI 2026 · MAASTRICHT, NETHERLANDS · 21–26 JUNE 2026 · POSTER SESSION</a:t>
            </a:r>
            <a:endParaRPr lang="en-US" sz="2175" dirty="0"/>
          </a:p>
        </p:txBody>
      </p:sp>
      <p:sp>
        <p:nvSpPr>
          <p:cNvPr id="5" name="Text 2"/>
          <p:cNvSpPr/>
          <p:nvPr/>
        </p:nvSpPr>
        <p:spPr>
          <a:xfrm>
            <a:off x="5543058" y="828675"/>
            <a:ext cx="20527361" cy="1257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Edge-Cell Graph Encoding and Fixed-Point Arithmetic for FPGA Growing Neural Gas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11096229" y="2114550"/>
            <a:ext cx="9421019" cy="5651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C3357">
                  <a:alpha val="100000"/>
                </a:srgbClr>
              </a:gs>
              <a:gs pos="100000">
                <a:srgbClr val="2D5594">
                  <a:alpha val="100000"/>
                </a:srgbClr>
              </a:gs>
            </a:gsLst>
            <a:lin ang="2700000" scaled="0"/>
          </a:gradFill>
          <a:ln/>
          <a:effectLst>
            <a:outerShdw blurRad="228600" dist="76200" dir="5400000" algn="bl" rotWithShape="0">
              <a:srgbClr val="1C3357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1477229" y="2320925"/>
            <a:ext cx="152400" cy="152400"/>
          </a:xfrm>
          <a:prstGeom prst="ellipse">
            <a:avLst/>
          </a:prstGeom>
          <a:solidFill>
            <a:srgbClr val="F2B95C"/>
          </a:solidFill>
          <a:ln/>
          <a:effectLst>
            <a:outerShdw blurRad="101600" dist="50800" dir="16200000" algn="bl" rotWithShape="0">
              <a:srgbClr val="F2B95C">
                <a:alpha val="2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1384320" y="2219325"/>
            <a:ext cx="9168686" cy="393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Bringing unsupervised learning down to the embedded level</a:t>
            </a:r>
            <a:endParaRPr lang="en-US" sz="2475" dirty="0"/>
          </a:p>
        </p:txBody>
      </p:sp>
      <p:sp>
        <p:nvSpPr>
          <p:cNvPr id="9" name="Text 6"/>
          <p:cNvSpPr/>
          <p:nvPr/>
        </p:nvSpPr>
        <p:spPr>
          <a:xfrm>
            <a:off x="10330498" y="2746375"/>
            <a:ext cx="10952480" cy="485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7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Teuku Zikri Fatahillah</a:t>
            </a:r>
            <a:r>
              <a:rPr lang="en-US" sz="2063" baseline="30000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247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Raditya Artha Rochmanto</a:t>
            </a:r>
            <a:r>
              <a:rPr lang="en-US" sz="2063" baseline="30000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</a:t>
            </a:r>
            <a:r>
              <a:rPr lang="en-US" sz="247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Achmad Fahrul Aji</a:t>
            </a:r>
            <a:r>
              <a:rPr lang="en-US" sz="2063" baseline="30000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</a:t>
            </a:r>
            <a:endParaRPr lang="en-US" sz="2475" dirty="0"/>
          </a:p>
        </p:txBody>
      </p:sp>
      <p:sp>
        <p:nvSpPr>
          <p:cNvPr id="10" name="Text 7"/>
          <p:cNvSpPr/>
          <p:nvPr/>
        </p:nvSpPr>
        <p:spPr>
          <a:xfrm>
            <a:off x="10330498" y="3289300"/>
            <a:ext cx="10952480" cy="485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7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Anhar Risnumawan</a:t>
            </a:r>
            <a:r>
              <a:rPr lang="en-US" sz="2063" baseline="30000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 </a:t>
            </a:r>
            <a:r>
              <a:rPr lang="en-US" sz="247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Chyan Zheng Siow</a:t>
            </a:r>
            <a:r>
              <a:rPr lang="en-US" sz="2063" baseline="30000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</a:t>
            </a:r>
            <a:r>
              <a:rPr lang="en-US" sz="247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Naoyuki Kubota</a:t>
            </a:r>
            <a:r>
              <a:rPr lang="en-US" sz="2063" baseline="30000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75" dirty="0"/>
          </a:p>
        </p:txBody>
      </p:sp>
      <p:sp>
        <p:nvSpPr>
          <p:cNvPr id="11" name="Text 8"/>
          <p:cNvSpPr/>
          <p:nvPr/>
        </p:nvSpPr>
        <p:spPr>
          <a:xfrm>
            <a:off x="9897808" y="3803650"/>
            <a:ext cx="11817662" cy="4087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500" baseline="3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Tokyo Metropolitan University, Japan · </a:t>
            </a:r>
            <a:r>
              <a:rPr lang="en-US" sz="1500" baseline="3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Politeknik Negeri Semarang, Indonesia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897808" y="4231481"/>
            <a:ext cx="11817662" cy="4087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500" baseline="3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</a:t>
            </a: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Politeknik Elektronika Negeri Surabaya, Indonesia · </a:t>
            </a:r>
            <a:r>
              <a:rPr lang="en-US" sz="1500" baseline="3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</a:t>
            </a: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Changsha Cultural and Creative Arts Vocational College, China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26416002" y="935831"/>
            <a:ext cx="2559050" cy="2768600"/>
          </a:xfrm>
          <a:prstGeom prst="roundRect">
            <a:avLst>
              <a:gd name="adj" fmla="val 6700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pic>
        <p:nvPicPr>
          <p:cNvPr id="14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6600151" y="1119981"/>
            <a:ext cx="2190750" cy="219075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7035324" y="3367881"/>
            <a:ext cx="145244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CODE &amp; DATA</a:t>
            </a:r>
            <a:endParaRPr lang="en-US" sz="1575" dirty="0"/>
          </a:p>
        </p:txBody>
      </p:sp>
      <p:sp>
        <p:nvSpPr>
          <p:cNvPr id="16" name="Text 12"/>
          <p:cNvSpPr/>
          <p:nvPr/>
        </p:nvSpPr>
        <p:spPr>
          <a:xfrm>
            <a:off x="25872481" y="3818731"/>
            <a:ext cx="4010918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github.com/tzf230201/fpga_gng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609600" y="4843463"/>
            <a:ext cx="9623425" cy="17145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09600" y="6545263"/>
            <a:ext cx="9623425" cy="127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19" name="Shape 15"/>
          <p:cNvSpPr/>
          <p:nvPr/>
        </p:nvSpPr>
        <p:spPr>
          <a:xfrm>
            <a:off x="609600" y="4843463"/>
            <a:ext cx="9623425" cy="76200"/>
          </a:xfrm>
          <a:prstGeom prst="rect">
            <a:avLst/>
          </a:prstGeom>
          <a:solidFill>
            <a:srgbClr val="E2A84E"/>
          </a:solidFill>
          <a:ln/>
        </p:spPr>
      </p:sp>
      <p:sp>
        <p:nvSpPr>
          <p:cNvPr id="20" name="Shape 16"/>
          <p:cNvSpPr/>
          <p:nvPr/>
        </p:nvSpPr>
        <p:spPr>
          <a:xfrm>
            <a:off x="609600" y="4843463"/>
            <a:ext cx="12700" cy="17145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21" name="Shape 17"/>
          <p:cNvSpPr/>
          <p:nvPr/>
        </p:nvSpPr>
        <p:spPr>
          <a:xfrm>
            <a:off x="10220325" y="4843463"/>
            <a:ext cx="12700" cy="17145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22" name="Text 18"/>
          <p:cNvSpPr/>
          <p:nvPr/>
        </p:nvSpPr>
        <p:spPr>
          <a:xfrm>
            <a:off x="1003300" y="5072063"/>
            <a:ext cx="971962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9A6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−41%</a:t>
            </a:r>
            <a:endParaRPr lang="en-US" sz="7200" dirty="0"/>
          </a:p>
        </p:txBody>
      </p:sp>
      <p:sp>
        <p:nvSpPr>
          <p:cNvPr id="23" name="Text 19"/>
          <p:cNvSpPr/>
          <p:nvPr/>
        </p:nvSpPr>
        <p:spPr>
          <a:xfrm>
            <a:off x="1003300" y="6024563"/>
            <a:ext cx="9719628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smaller graph-state memory </a:t>
            </a:r>
            <a:r>
              <a:rPr lang="en-US" sz="2250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(2,000 B → 1,180 B)</a:t>
            </a:r>
            <a:endParaRPr lang="en-US" sz="2250" dirty="0"/>
          </a:p>
        </p:txBody>
      </p:sp>
      <p:sp>
        <p:nvSpPr>
          <p:cNvPr id="24" name="Shape 20"/>
          <p:cNvSpPr/>
          <p:nvPr/>
        </p:nvSpPr>
        <p:spPr>
          <a:xfrm>
            <a:off x="10328275" y="4843463"/>
            <a:ext cx="9623425" cy="17145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10328275" y="6545263"/>
            <a:ext cx="9623425" cy="127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26" name="Shape 22"/>
          <p:cNvSpPr/>
          <p:nvPr/>
        </p:nvSpPr>
        <p:spPr>
          <a:xfrm>
            <a:off x="10328275" y="4843463"/>
            <a:ext cx="9623425" cy="76200"/>
          </a:xfrm>
          <a:prstGeom prst="rect">
            <a:avLst/>
          </a:prstGeom>
          <a:solidFill>
            <a:srgbClr val="3B6DB4"/>
          </a:solidFill>
          <a:ln/>
        </p:spPr>
      </p:sp>
      <p:sp>
        <p:nvSpPr>
          <p:cNvPr id="27" name="Shape 23"/>
          <p:cNvSpPr/>
          <p:nvPr/>
        </p:nvSpPr>
        <p:spPr>
          <a:xfrm>
            <a:off x="10328275" y="4843463"/>
            <a:ext cx="12700" cy="17145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28" name="Shape 24"/>
          <p:cNvSpPr/>
          <p:nvPr/>
        </p:nvSpPr>
        <p:spPr>
          <a:xfrm>
            <a:off x="19939001" y="4843463"/>
            <a:ext cx="12700" cy="17145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29" name="Text 25"/>
          <p:cNvSpPr/>
          <p:nvPr/>
        </p:nvSpPr>
        <p:spPr>
          <a:xfrm>
            <a:off x="10721976" y="5072063"/>
            <a:ext cx="971962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~625 µs</a:t>
            </a:r>
            <a:endParaRPr lang="en-US" sz="7200" dirty="0"/>
          </a:p>
        </p:txBody>
      </p:sp>
      <p:sp>
        <p:nvSpPr>
          <p:cNvPr id="30" name="Text 26"/>
          <p:cNvSpPr/>
          <p:nvPr/>
        </p:nvSpPr>
        <p:spPr>
          <a:xfrm>
            <a:off x="10721976" y="6024563"/>
            <a:ext cx="9719628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latency / sample </a:t>
            </a:r>
            <a:r>
              <a:rPr lang="en-US" sz="2250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(≈1,600 / s)</a:t>
            </a:r>
            <a:endParaRPr lang="en-US" sz="2250" dirty="0"/>
          </a:p>
        </p:txBody>
      </p:sp>
      <p:sp>
        <p:nvSpPr>
          <p:cNvPr id="31" name="Shape 27"/>
          <p:cNvSpPr/>
          <p:nvPr/>
        </p:nvSpPr>
        <p:spPr>
          <a:xfrm>
            <a:off x="20046951" y="4843463"/>
            <a:ext cx="9623425" cy="17145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20046951" y="6545263"/>
            <a:ext cx="9623425" cy="127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33" name="Shape 29"/>
          <p:cNvSpPr/>
          <p:nvPr/>
        </p:nvSpPr>
        <p:spPr>
          <a:xfrm>
            <a:off x="20046951" y="4843463"/>
            <a:ext cx="9623425" cy="76200"/>
          </a:xfrm>
          <a:prstGeom prst="rect">
            <a:avLst/>
          </a:prstGeom>
          <a:solidFill>
            <a:srgbClr val="1C3357"/>
          </a:solidFill>
          <a:ln/>
        </p:spPr>
      </p:sp>
      <p:sp>
        <p:nvSpPr>
          <p:cNvPr id="34" name="Shape 30"/>
          <p:cNvSpPr/>
          <p:nvPr/>
        </p:nvSpPr>
        <p:spPr>
          <a:xfrm>
            <a:off x="20046951" y="4843463"/>
            <a:ext cx="12700" cy="17145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35" name="Shape 31"/>
          <p:cNvSpPr/>
          <p:nvPr/>
        </p:nvSpPr>
        <p:spPr>
          <a:xfrm>
            <a:off x="29657676" y="4843463"/>
            <a:ext cx="12700" cy="1714500"/>
          </a:xfrm>
          <a:prstGeom prst="rect">
            <a:avLst/>
          </a:prstGeom>
          <a:solidFill>
            <a:srgbClr val="E3E8F0"/>
          </a:solidFill>
          <a:ln/>
        </p:spPr>
      </p:sp>
      <p:sp>
        <p:nvSpPr>
          <p:cNvPr id="36" name="Text 32"/>
          <p:cNvSpPr/>
          <p:nvPr/>
        </p:nvSpPr>
        <p:spPr>
          <a:xfrm>
            <a:off x="20440650" y="5072063"/>
            <a:ext cx="971962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</a:t>
            </a:r>
            <a:endParaRPr lang="en-US" sz="7200" dirty="0"/>
          </a:p>
        </p:txBody>
      </p:sp>
      <p:sp>
        <p:nvSpPr>
          <p:cNvPr id="37" name="Text 33"/>
          <p:cNvSpPr/>
          <p:nvPr/>
        </p:nvSpPr>
        <p:spPr>
          <a:xfrm>
            <a:off x="20440650" y="6024563"/>
            <a:ext cx="9719628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 used on a 9K FPGA </a:t>
            </a:r>
            <a:r>
              <a:rPr lang="en-US" sz="2250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62% headroom left</a:t>
            </a:r>
            <a:endParaRPr lang="en-US" sz="2250" dirty="0"/>
          </a:p>
        </p:txBody>
      </p:sp>
      <p:sp>
        <p:nvSpPr>
          <p:cNvPr id="38" name="Shape 34"/>
          <p:cNvSpPr/>
          <p:nvPr/>
        </p:nvSpPr>
        <p:spPr>
          <a:xfrm>
            <a:off x="609600" y="6653213"/>
            <a:ext cx="9623425" cy="13862050"/>
          </a:xfrm>
          <a:prstGeom prst="roundRect">
            <a:avLst>
              <a:gd name="adj" fmla="val 2177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39" name="Shape 35"/>
          <p:cNvSpPr/>
          <p:nvPr/>
        </p:nvSpPr>
        <p:spPr>
          <a:xfrm>
            <a:off x="946150" y="7383463"/>
            <a:ext cx="8950325" cy="25400"/>
          </a:xfrm>
          <a:prstGeom prst="rect">
            <a:avLst/>
          </a:prstGeom>
          <a:solidFill>
            <a:srgbClr val="DBE6F5"/>
          </a:solidFill>
          <a:ln/>
        </p:spPr>
      </p:sp>
      <p:sp>
        <p:nvSpPr>
          <p:cNvPr id="40" name="Text 36"/>
          <p:cNvSpPr/>
          <p:nvPr/>
        </p:nvSpPr>
        <p:spPr>
          <a:xfrm>
            <a:off x="946150" y="6704013"/>
            <a:ext cx="984535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Motivation &amp; Problem</a:t>
            </a:r>
            <a:endParaRPr lang="en-US" sz="3750" dirty="0"/>
          </a:p>
        </p:txBody>
      </p:sp>
      <p:sp>
        <p:nvSpPr>
          <p:cNvPr id="41" name="Text 37"/>
          <p:cNvSpPr/>
          <p:nvPr/>
        </p:nvSpPr>
        <p:spPr>
          <a:xfrm>
            <a:off x="1021262" y="7642226"/>
            <a:ext cx="9218835" cy="1978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Micro-UAV swarms and field robots need </a:t>
            </a: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on-board unsupervised adaptation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streaming raw data to the cloud is impractical. Learning must run </a:t>
            </a: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locally, with bounded memory and deterministic timing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400" dirty="0"/>
          </a:p>
        </p:txBody>
      </p:sp>
      <p:sp>
        <p:nvSpPr>
          <p:cNvPr id="42" name="Text 38"/>
          <p:cNvSpPr/>
          <p:nvPr/>
        </p:nvSpPr>
        <p:spPr>
          <a:xfrm>
            <a:off x="1021262" y="9675415"/>
            <a:ext cx="9218835" cy="14676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Growing Neural Gas (GNG)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learns topology incrementally, sample-by-sample, without labels — ideal for streaming data. But classic GNG clashes with small FPGAs:</a:t>
            </a:r>
            <a:endParaRPr lang="en-US" sz="2400" dirty="0"/>
          </a:p>
        </p:txBody>
      </p:sp>
      <p:sp>
        <p:nvSpPr>
          <p:cNvPr id="45" name="Text 40"/>
          <p:cNvSpPr/>
          <p:nvPr/>
        </p:nvSpPr>
        <p:spPr>
          <a:xfrm>
            <a:off x="946150" y="14689931"/>
            <a:ext cx="9218835" cy="10231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Topological mapping in action: </a:t>
            </a:r>
            <a:r>
              <a:rPr lang="en-US" sz="1800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robot explores its surroundings (left) while GNG incrementally builds a graph mirroring the free-space topology (right) — applications like this need adaptation to run </a:t>
            </a:r>
            <a:r>
              <a:rPr lang="en-US" sz="18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device itself</a:t>
            </a:r>
            <a:r>
              <a:rPr lang="en-US" sz="1800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payload-, power-, and link-constrained.</a:t>
            </a:r>
            <a:endParaRPr lang="en-US" sz="1800" dirty="0"/>
          </a:p>
        </p:txBody>
      </p:sp>
      <p:sp>
        <p:nvSpPr>
          <p:cNvPr id="46" name="Shape 41"/>
          <p:cNvSpPr/>
          <p:nvPr/>
        </p:nvSpPr>
        <p:spPr>
          <a:xfrm>
            <a:off x="946150" y="15865476"/>
            <a:ext cx="8950325" cy="1279525"/>
          </a:xfrm>
          <a:prstGeom prst="roundRect">
            <a:avLst>
              <a:gd name="adj" fmla="val 10422"/>
            </a:avLst>
          </a:prstGeom>
          <a:solidFill>
            <a:srgbClr val="F6F8FB"/>
          </a:solidFill>
          <a:ln/>
        </p:spPr>
      </p:sp>
      <p:sp>
        <p:nvSpPr>
          <p:cNvPr id="47" name="Text 42"/>
          <p:cNvSpPr/>
          <p:nvPr/>
        </p:nvSpPr>
        <p:spPr>
          <a:xfrm>
            <a:off x="1193800" y="16094076"/>
            <a:ext cx="31511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2250" dirty="0"/>
          </a:p>
        </p:txBody>
      </p:sp>
      <p:sp>
        <p:nvSpPr>
          <p:cNvPr id="48" name="Text 43"/>
          <p:cNvSpPr/>
          <p:nvPr/>
        </p:nvSpPr>
        <p:spPr>
          <a:xfrm>
            <a:off x="1527969" y="16055976"/>
            <a:ext cx="8364482" cy="936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Dense adjacency is </a:t>
            </a:r>
            <a:r>
              <a:rPr lang="en-US" sz="232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O(N²)</a:t>
            </a: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a 40×40 8-bit matrix = </a:t>
            </a:r>
            <a:r>
              <a:rPr lang="en-US" sz="2325" b="1" dirty="0">
                <a:solidFill>
                  <a:srgbClr val="B47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1,600 B </a:t>
            </a: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it dominates the BRAM budget of a sub-10K-LUT device.</a:t>
            </a:r>
            <a:endParaRPr lang="en-US" sz="2325" dirty="0"/>
          </a:p>
        </p:txBody>
      </p:sp>
      <p:sp>
        <p:nvSpPr>
          <p:cNvPr id="49" name="Shape 44"/>
          <p:cNvSpPr/>
          <p:nvPr/>
        </p:nvSpPr>
        <p:spPr>
          <a:xfrm>
            <a:off x="946150" y="17297400"/>
            <a:ext cx="8950325" cy="1279525"/>
          </a:xfrm>
          <a:prstGeom prst="roundRect">
            <a:avLst>
              <a:gd name="adj" fmla="val 10422"/>
            </a:avLst>
          </a:prstGeom>
          <a:solidFill>
            <a:srgbClr val="F6F8FB"/>
          </a:solidFill>
          <a:ln/>
        </p:spPr>
      </p:sp>
      <p:sp>
        <p:nvSpPr>
          <p:cNvPr id="50" name="Text 45"/>
          <p:cNvSpPr/>
          <p:nvPr/>
        </p:nvSpPr>
        <p:spPr>
          <a:xfrm>
            <a:off x="1193800" y="17526000"/>
            <a:ext cx="31511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2250" dirty="0"/>
          </a:p>
        </p:txBody>
      </p:sp>
      <p:sp>
        <p:nvSpPr>
          <p:cNvPr id="51" name="Text 46"/>
          <p:cNvSpPr/>
          <p:nvPr/>
        </p:nvSpPr>
        <p:spPr>
          <a:xfrm>
            <a:off x="1527969" y="17487900"/>
            <a:ext cx="8364482" cy="936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Floating-point needs FPU blocks or slow iterative units — </a:t>
            </a:r>
            <a:r>
              <a:rPr lang="en-US" sz="2325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integer-only datapaths </a:t>
            </a: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cleanly to LUTs and DSPs.</a:t>
            </a:r>
            <a:endParaRPr lang="en-US" sz="2325" dirty="0"/>
          </a:p>
        </p:txBody>
      </p:sp>
      <p:sp>
        <p:nvSpPr>
          <p:cNvPr id="52" name="Shape 47"/>
          <p:cNvSpPr/>
          <p:nvPr/>
        </p:nvSpPr>
        <p:spPr>
          <a:xfrm>
            <a:off x="946150" y="18729325"/>
            <a:ext cx="8950325" cy="1735138"/>
          </a:xfrm>
          <a:prstGeom prst="roundRect">
            <a:avLst>
              <a:gd name="adj" fmla="val 7685"/>
            </a:avLst>
          </a:prstGeom>
          <a:solidFill>
            <a:srgbClr val="F6F8FB"/>
          </a:solidFill>
          <a:ln/>
        </p:spPr>
      </p:sp>
      <p:sp>
        <p:nvSpPr>
          <p:cNvPr id="53" name="Text 48"/>
          <p:cNvSpPr/>
          <p:nvPr/>
        </p:nvSpPr>
        <p:spPr>
          <a:xfrm>
            <a:off x="1193800" y="18957925"/>
            <a:ext cx="31511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2250" dirty="0"/>
          </a:p>
        </p:txBody>
      </p:sp>
      <p:sp>
        <p:nvSpPr>
          <p:cNvPr id="54" name="Text 49"/>
          <p:cNvSpPr/>
          <p:nvPr/>
        </p:nvSpPr>
        <p:spPr>
          <a:xfrm>
            <a:off x="1527969" y="18919825"/>
            <a:ext cx="8364482" cy="1392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 FPGA self-organizing work targets </a:t>
            </a:r>
            <a:r>
              <a:rPr lang="en-US" sz="2325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SOMs with static lattices </a:t>
            </a:r>
            <a:r>
              <a:rPr lang="en-US" sz="23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GNG's per-iteration edge insert/age/prune on a variable graph is the hard part.</a:t>
            </a:r>
            <a:endParaRPr lang="en-US" sz="2325" dirty="0"/>
          </a:p>
        </p:txBody>
      </p:sp>
      <p:sp>
        <p:nvSpPr>
          <p:cNvPr id="55" name="Shape 50"/>
          <p:cNvSpPr/>
          <p:nvPr/>
        </p:nvSpPr>
        <p:spPr>
          <a:xfrm>
            <a:off x="609600" y="20610514"/>
            <a:ext cx="9623425" cy="6810574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56" name="Shape 51"/>
          <p:cNvSpPr/>
          <p:nvPr/>
        </p:nvSpPr>
        <p:spPr>
          <a:xfrm>
            <a:off x="946150" y="21340763"/>
            <a:ext cx="8950325" cy="25400"/>
          </a:xfrm>
          <a:prstGeom prst="rect">
            <a:avLst/>
          </a:prstGeom>
          <a:solidFill>
            <a:srgbClr val="DBE6F5"/>
          </a:solidFill>
          <a:ln/>
        </p:spPr>
      </p:sp>
      <p:sp>
        <p:nvSpPr>
          <p:cNvPr id="57" name="Text 52"/>
          <p:cNvSpPr/>
          <p:nvPr/>
        </p:nvSpPr>
        <p:spPr>
          <a:xfrm>
            <a:off x="946150" y="20661313"/>
            <a:ext cx="984535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Method Overview</a:t>
            </a:r>
            <a:endParaRPr lang="en-US" sz="3750" dirty="0"/>
          </a:p>
        </p:txBody>
      </p:sp>
      <p:sp>
        <p:nvSpPr>
          <p:cNvPr id="58" name="Text 53"/>
          <p:cNvSpPr/>
          <p:nvPr/>
        </p:nvSpPr>
        <p:spPr>
          <a:xfrm>
            <a:off x="946150" y="21461413"/>
            <a:ext cx="9218835" cy="14803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fully </a:t>
            </a: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integer, single-FSM GNG engine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synthesizable VHDL on the </a:t>
            </a: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Sipeed Tang Nano 9K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(Gowin GW1NR-9C) — no soft-core CPU, no FPU, no PLL.</a:t>
            </a:r>
            <a:endParaRPr lang="en-US" sz="2400" dirty="0"/>
          </a:p>
        </p:txBody>
      </p:sp>
      <p:sp>
        <p:nvSpPr>
          <p:cNvPr id="59" name="Shape 54"/>
          <p:cNvSpPr/>
          <p:nvPr/>
        </p:nvSpPr>
        <p:spPr>
          <a:xfrm>
            <a:off x="946150" y="23068757"/>
            <a:ext cx="514350" cy="393700"/>
          </a:xfrm>
          <a:prstGeom prst="roundRect">
            <a:avLst>
              <a:gd name="adj" fmla="val 24194"/>
            </a:avLst>
          </a:prstGeom>
          <a:solidFill>
            <a:srgbClr val="3B6DB4"/>
          </a:solidFill>
          <a:ln/>
        </p:spPr>
      </p:sp>
      <p:sp>
        <p:nvSpPr>
          <p:cNvPr id="60" name="Text 55"/>
          <p:cNvSpPr/>
          <p:nvPr/>
        </p:nvSpPr>
        <p:spPr>
          <a:xfrm>
            <a:off x="908050" y="23125907"/>
            <a:ext cx="59055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endParaRPr lang="en-US" sz="1950" dirty="0"/>
          </a:p>
        </p:txBody>
      </p:sp>
      <p:sp>
        <p:nvSpPr>
          <p:cNvPr id="61" name="Text 56"/>
          <p:cNvSpPr/>
          <p:nvPr/>
        </p:nvSpPr>
        <p:spPr>
          <a:xfrm>
            <a:off x="1555750" y="22998908"/>
            <a:ext cx="8590947" cy="949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Fused NB_SCAN pass - error decay, edge aging, neighbor movement, and pruning in one sequential sweep.</a:t>
            </a:r>
            <a:endParaRPr lang="en-US" sz="2325" dirty="0"/>
          </a:p>
        </p:txBody>
      </p:sp>
      <p:sp>
        <p:nvSpPr>
          <p:cNvPr id="62" name="Shape 57"/>
          <p:cNvSpPr/>
          <p:nvPr/>
        </p:nvSpPr>
        <p:spPr>
          <a:xfrm>
            <a:off x="946150" y="24075233"/>
            <a:ext cx="514350" cy="393700"/>
          </a:xfrm>
          <a:prstGeom prst="roundRect">
            <a:avLst>
              <a:gd name="adj" fmla="val 24194"/>
            </a:avLst>
          </a:prstGeom>
          <a:solidFill>
            <a:srgbClr val="3B6DB4"/>
          </a:solidFill>
          <a:ln/>
        </p:spPr>
      </p:sp>
      <p:sp>
        <p:nvSpPr>
          <p:cNvPr id="63" name="Text 58"/>
          <p:cNvSpPr/>
          <p:nvPr/>
        </p:nvSpPr>
        <p:spPr>
          <a:xfrm>
            <a:off x="908050" y="24132383"/>
            <a:ext cx="59055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</a:t>
            </a:r>
            <a:endParaRPr lang="en-US" sz="1950" dirty="0"/>
          </a:p>
        </p:txBody>
      </p:sp>
      <p:sp>
        <p:nvSpPr>
          <p:cNvPr id="64" name="Text 59"/>
          <p:cNvSpPr/>
          <p:nvPr/>
        </p:nvSpPr>
        <p:spPr>
          <a:xfrm>
            <a:off x="1555750" y="24005381"/>
            <a:ext cx="8590947" cy="936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Edge-cell encoding - upper-triangular half-adjacency with 8-bit age+1 cells: 780 B vs 1,600 B edge storage.</a:t>
            </a:r>
            <a:endParaRPr lang="en-US" sz="2325" dirty="0"/>
          </a:p>
        </p:txBody>
      </p:sp>
      <p:sp>
        <p:nvSpPr>
          <p:cNvPr id="65" name="Shape 60"/>
          <p:cNvSpPr/>
          <p:nvPr/>
        </p:nvSpPr>
        <p:spPr>
          <a:xfrm>
            <a:off x="946150" y="25069007"/>
            <a:ext cx="514350" cy="393700"/>
          </a:xfrm>
          <a:prstGeom prst="roundRect">
            <a:avLst>
              <a:gd name="adj" fmla="val 24194"/>
            </a:avLst>
          </a:prstGeom>
          <a:solidFill>
            <a:srgbClr val="3B6DB4"/>
          </a:solidFill>
          <a:ln/>
        </p:spPr>
      </p:sp>
      <p:sp>
        <p:nvSpPr>
          <p:cNvPr id="66" name="Text 61"/>
          <p:cNvSpPr/>
          <p:nvPr/>
        </p:nvSpPr>
        <p:spPr>
          <a:xfrm>
            <a:off x="908050" y="25126157"/>
            <a:ext cx="59055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iii</a:t>
            </a:r>
            <a:endParaRPr lang="en-US" sz="1950" dirty="0"/>
          </a:p>
        </p:txBody>
      </p:sp>
      <p:sp>
        <p:nvSpPr>
          <p:cNvPr id="67" name="Text 62"/>
          <p:cNvSpPr/>
          <p:nvPr/>
        </p:nvSpPr>
        <p:spPr>
          <a:xfrm>
            <a:off x="1555750" y="24999158"/>
            <a:ext cx="8590947" cy="1379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Shift-based Q8/Q16 learning rates - every adaptation step is one multiply + shift, single DSP cycle.</a:t>
            </a:r>
            <a:endParaRPr lang="en-US" sz="2325" dirty="0"/>
          </a:p>
        </p:txBody>
      </p:sp>
      <p:sp>
        <p:nvSpPr>
          <p:cNvPr id="68" name="Shape 63"/>
          <p:cNvSpPr/>
          <p:nvPr/>
        </p:nvSpPr>
        <p:spPr>
          <a:xfrm>
            <a:off x="946150" y="26505694"/>
            <a:ext cx="514350" cy="393700"/>
          </a:xfrm>
          <a:prstGeom prst="roundRect">
            <a:avLst>
              <a:gd name="adj" fmla="val 24194"/>
            </a:avLst>
          </a:prstGeom>
          <a:solidFill>
            <a:srgbClr val="3B6DB4"/>
          </a:solidFill>
          <a:ln/>
        </p:spPr>
      </p:sp>
      <p:sp>
        <p:nvSpPr>
          <p:cNvPr id="69" name="Text 64"/>
          <p:cNvSpPr/>
          <p:nvPr/>
        </p:nvSpPr>
        <p:spPr>
          <a:xfrm>
            <a:off x="908050" y="26562844"/>
            <a:ext cx="59055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iv</a:t>
            </a:r>
            <a:endParaRPr lang="en-US" sz="1950" dirty="0"/>
          </a:p>
        </p:txBody>
      </p:sp>
      <p:sp>
        <p:nvSpPr>
          <p:cNvPr id="70" name="Text 65"/>
          <p:cNvSpPr/>
          <p:nvPr/>
        </p:nvSpPr>
        <p:spPr>
          <a:xfrm>
            <a:off x="1555750" y="26435845"/>
            <a:ext cx="8590947" cy="9725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Per-node degree counters - O(Nmax) isolated-node detection without scanning the edge array.</a:t>
            </a:r>
            <a:endParaRPr lang="en-US" sz="2325" dirty="0"/>
          </a:p>
        </p:txBody>
      </p:sp>
      <p:sp>
        <p:nvSpPr>
          <p:cNvPr id="71" name="Shape 66"/>
          <p:cNvSpPr/>
          <p:nvPr/>
        </p:nvSpPr>
        <p:spPr>
          <a:xfrm>
            <a:off x="609600" y="27516337"/>
            <a:ext cx="9623425" cy="12782352"/>
          </a:xfrm>
          <a:prstGeom prst="roundRect">
            <a:avLst>
              <a:gd name="adj" fmla="val 2177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72" name="Shape 67"/>
          <p:cNvSpPr/>
          <p:nvPr/>
        </p:nvSpPr>
        <p:spPr>
          <a:xfrm>
            <a:off x="946150" y="28246586"/>
            <a:ext cx="8950325" cy="25400"/>
          </a:xfrm>
          <a:prstGeom prst="rect">
            <a:avLst/>
          </a:prstGeom>
          <a:solidFill>
            <a:srgbClr val="DBE6F5"/>
          </a:solidFill>
          <a:ln/>
        </p:spPr>
      </p:sp>
      <p:sp>
        <p:nvSpPr>
          <p:cNvPr id="73" name="Text 68"/>
          <p:cNvSpPr/>
          <p:nvPr/>
        </p:nvSpPr>
        <p:spPr>
          <a:xfrm>
            <a:off x="946150" y="27567136"/>
            <a:ext cx="984535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GNG Loop</a:t>
            </a:r>
            <a:endParaRPr lang="en-US" sz="3750" dirty="0"/>
          </a:p>
        </p:txBody>
      </p:sp>
      <p:sp>
        <p:nvSpPr>
          <p:cNvPr id="74" name="Text 69"/>
          <p:cNvSpPr/>
          <p:nvPr/>
        </p:nvSpPr>
        <p:spPr>
          <a:xfrm>
            <a:off x="946150" y="28392637"/>
            <a:ext cx="352425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</a:t>
            </a:r>
            <a:endParaRPr lang="en-US" sz="2175" dirty="0"/>
          </a:p>
        </p:txBody>
      </p:sp>
      <p:sp>
        <p:nvSpPr>
          <p:cNvPr id="75" name="Text 70"/>
          <p:cNvSpPr/>
          <p:nvPr/>
        </p:nvSpPr>
        <p:spPr>
          <a:xfrm>
            <a:off x="1317625" y="28367236"/>
            <a:ext cx="8479572" cy="46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Find winner s1 = argmin_i ||xi - w_i||^2 and runner-up s2.</a:t>
            </a:r>
            <a:endParaRPr lang="en-US" sz="2325" dirty="0"/>
          </a:p>
        </p:txBody>
      </p:sp>
      <p:sp>
        <p:nvSpPr>
          <p:cNvPr id="76" name="Text 71"/>
          <p:cNvSpPr/>
          <p:nvPr/>
        </p:nvSpPr>
        <p:spPr>
          <a:xfrm>
            <a:off x="946150" y="28954016"/>
            <a:ext cx="352425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</a:t>
            </a:r>
            <a:endParaRPr lang="en-US" sz="2175" dirty="0"/>
          </a:p>
        </p:txBody>
      </p:sp>
      <p:sp>
        <p:nvSpPr>
          <p:cNvPr id="77" name="Text 72"/>
          <p:cNvSpPr/>
          <p:nvPr/>
        </p:nvSpPr>
        <p:spPr>
          <a:xfrm>
            <a:off x="1317625" y="28928616"/>
            <a:ext cx="6403967" cy="517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UPDATE: accumulate err_s1, decay winner error, move s1 by eps_w.</a:t>
            </a:r>
            <a:endParaRPr lang="en-US" sz="2325" dirty="0"/>
          </a:p>
        </p:txBody>
      </p:sp>
      <p:sp>
        <p:nvSpPr>
          <p:cNvPr id="78" name="Text 73"/>
          <p:cNvSpPr/>
          <p:nvPr/>
        </p:nvSpPr>
        <p:spPr>
          <a:xfrm>
            <a:off x="946150" y="29566593"/>
            <a:ext cx="352425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③</a:t>
            </a:r>
            <a:endParaRPr lang="en-US" sz="2175" dirty="0"/>
          </a:p>
        </p:txBody>
      </p:sp>
      <p:sp>
        <p:nvSpPr>
          <p:cNvPr id="79" name="Text 74"/>
          <p:cNvSpPr/>
          <p:nvPr/>
        </p:nvSpPr>
        <p:spPr>
          <a:xfrm>
            <a:off x="1317625" y="29541192"/>
            <a:ext cx="8534331" cy="517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NB_SCAN: decay err_n and probe edge_cell[idx(s1,n)].</a:t>
            </a:r>
            <a:endParaRPr lang="en-US" sz="2325" dirty="0"/>
          </a:p>
        </p:txBody>
      </p:sp>
      <p:sp>
        <p:nvSpPr>
          <p:cNvPr id="80" name="Text 75"/>
          <p:cNvSpPr/>
          <p:nvPr/>
        </p:nvSpPr>
        <p:spPr>
          <a:xfrm>
            <a:off x="946150" y="30179170"/>
            <a:ext cx="352425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④</a:t>
            </a:r>
            <a:endParaRPr lang="en-US" sz="2175" dirty="0"/>
          </a:p>
        </p:txBody>
      </p:sp>
      <p:sp>
        <p:nvSpPr>
          <p:cNvPr id="81" name="Text 76"/>
          <p:cNvSpPr/>
          <p:nvPr/>
        </p:nvSpPr>
        <p:spPr>
          <a:xfrm>
            <a:off x="1317625" y="30153769"/>
            <a:ext cx="6609993" cy="466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If active: age/prune edge and move neighbor by eps_n.</a:t>
            </a:r>
            <a:endParaRPr lang="en-US" sz="2325" dirty="0"/>
          </a:p>
        </p:txBody>
      </p:sp>
      <p:sp>
        <p:nvSpPr>
          <p:cNvPr id="82" name="Text 77"/>
          <p:cNvSpPr/>
          <p:nvPr/>
        </p:nvSpPr>
        <p:spPr>
          <a:xfrm>
            <a:off x="946150" y="30740549"/>
            <a:ext cx="352425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3B6D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⑤</a:t>
            </a:r>
            <a:endParaRPr lang="en-US" sz="2175" dirty="0"/>
          </a:p>
        </p:txBody>
      </p:sp>
      <p:sp>
        <p:nvSpPr>
          <p:cNvPr id="83" name="Text 78"/>
          <p:cNvSpPr/>
          <p:nvPr/>
        </p:nvSpPr>
        <p:spPr>
          <a:xfrm>
            <a:off x="1317625" y="30715148"/>
            <a:ext cx="8836216" cy="8941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sz="2325" b="0">
                <a:solidFill>
                  <a:srgbClr val="17252E"/>
                </a:solidFill>
                <a:latin typeface="Calibri"/>
              </a:rPr>
              <a:t>CONNECT resets (s1,s2) age; every lambda samples INSERT splits the max-error edge.</a:t>
            </a:r>
            <a:endParaRPr lang="en-US" sz="2325" dirty="0"/>
          </a:p>
        </p:txBody>
      </p:sp>
      <p:sp>
        <p:nvSpPr>
          <p:cNvPr id="121" name="Shape 116"/>
          <p:cNvSpPr/>
          <p:nvPr/>
        </p:nvSpPr>
        <p:spPr>
          <a:xfrm>
            <a:off x="10328275" y="6653213"/>
            <a:ext cx="9623425" cy="33645477"/>
          </a:xfrm>
          <a:prstGeom prst="roundRect">
            <a:avLst>
              <a:gd name="adj" fmla="val 2573"/>
            </a:avLst>
          </a:prstGeom>
          <a:gradFill rotWithShape="1">
            <a:gsLst>
              <a:gs pos="0">
                <a:srgbClr val="1C3357">
                  <a:alpha val="100000"/>
                </a:srgbClr>
              </a:gs>
              <a:gs pos="100000">
                <a:srgbClr val="0F2240">
                  <a:alpha val="100000"/>
                </a:srgbClr>
              </a:gs>
            </a:gsLst>
            <a:lin ang="4500000" scaled="0"/>
          </a:gradFill>
          <a:ln/>
          <a:effectLst>
            <a:outerShdw blurRad="457200" dist="171450" dir="5400000" algn="bl" rotWithShape="0">
              <a:srgbClr val="0F2240">
                <a:alpha val="34000"/>
              </a:srgbClr>
            </a:outerShdw>
          </a:effectLst>
        </p:spPr>
      </p:sp>
      <p:sp>
        <p:nvSpPr>
          <p:cNvPr id="122" name="Shape 117"/>
          <p:cNvSpPr/>
          <p:nvPr/>
        </p:nvSpPr>
        <p:spPr>
          <a:xfrm>
            <a:off x="10518775" y="6988175"/>
            <a:ext cx="2862064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2A84E">
                  <a:alpha val="0"/>
                </a:srgbClr>
              </a:gs>
              <a:gs pos="100000">
                <a:srgbClr val="E2A84E">
                  <a:alpha val="100000"/>
                </a:srgbClr>
              </a:gs>
            </a:gsLst>
            <a:lin ang="0" scaled="0"/>
          </a:gradFill>
          <a:ln/>
        </p:spPr>
      </p:sp>
      <p:sp>
        <p:nvSpPr>
          <p:cNvPr id="123" name="Text 118"/>
          <p:cNvSpPr/>
          <p:nvPr/>
        </p:nvSpPr>
        <p:spPr>
          <a:xfrm>
            <a:off x="13552289" y="6805613"/>
            <a:ext cx="3492937" cy="431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kern="0" spc="432" dirty="0">
                <a:solidFill>
                  <a:srgbClr val="F2B9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METHOD</a:t>
            </a:r>
            <a:endParaRPr lang="en-US" sz="2700" dirty="0"/>
          </a:p>
        </p:txBody>
      </p:sp>
      <p:sp>
        <p:nvSpPr>
          <p:cNvPr id="124" name="Shape 119"/>
          <p:cNvSpPr/>
          <p:nvPr/>
        </p:nvSpPr>
        <p:spPr>
          <a:xfrm>
            <a:off x="16899136" y="6988175"/>
            <a:ext cx="2862064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2A84E">
                  <a:alpha val="100000"/>
                </a:srgbClr>
              </a:gs>
              <a:gs pos="100000">
                <a:srgbClr val="E2A84E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125" name="Shape 120"/>
          <p:cNvSpPr/>
          <p:nvPr/>
        </p:nvSpPr>
        <p:spPr>
          <a:xfrm>
            <a:off x="10461625" y="7304088"/>
            <a:ext cx="9356725" cy="13368536"/>
          </a:xfrm>
          <a:prstGeom prst="roundRect">
            <a:avLst>
              <a:gd name="adj" fmla="val 2240"/>
            </a:avLst>
          </a:prstGeom>
          <a:solidFill>
            <a:srgbClr val="FFFDF7"/>
          </a:solidFill>
          <a:ln w="12700">
            <a:solidFill>
              <a:srgbClr val="ECD9B3"/>
            </a:solidFill>
            <a:prstDash val="solid"/>
          </a:ln>
          <a:effectLst>
            <a:outerShdw blurRad="285750" dist="76200" dir="5400000" algn="bl" rotWithShape="0">
              <a:srgbClr val="8C641E">
                <a:alpha val="8000"/>
              </a:srgbClr>
            </a:outerShdw>
          </a:effectLst>
        </p:spPr>
      </p:sp>
      <p:sp>
        <p:nvSpPr>
          <p:cNvPr id="126" name="Shape 121"/>
          <p:cNvSpPr/>
          <p:nvPr/>
        </p:nvSpPr>
        <p:spPr>
          <a:xfrm>
            <a:off x="10798176" y="8034338"/>
            <a:ext cx="8683625" cy="25400"/>
          </a:xfrm>
          <a:prstGeom prst="rect">
            <a:avLst/>
          </a:prstGeom>
          <a:solidFill>
            <a:srgbClr val="ECD9B3"/>
          </a:solidFill>
          <a:ln/>
        </p:spPr>
      </p:sp>
      <p:sp>
        <p:nvSpPr>
          <p:cNvPr id="127" name="Text 122"/>
          <p:cNvSpPr/>
          <p:nvPr/>
        </p:nvSpPr>
        <p:spPr>
          <a:xfrm>
            <a:off x="10798176" y="7354888"/>
            <a:ext cx="955198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9A6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Edge-Cell Encoding</a:t>
            </a:r>
            <a:endParaRPr lang="en-US" sz="3750" dirty="0"/>
          </a:p>
        </p:txBody>
      </p:sp>
      <p:sp>
        <p:nvSpPr>
          <p:cNvPr id="128" name="Text 123"/>
          <p:cNvSpPr/>
          <p:nvPr/>
        </p:nvSpPr>
        <p:spPr>
          <a:xfrm>
            <a:off x="10798176" y="8250238"/>
            <a:ext cx="8944134" cy="14930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Edges are undirected, so store only the </a:t>
            </a: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upper triangle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adjacency — one byte per node pair, coding </a:t>
            </a:r>
            <a:r>
              <a:rPr lang="en-US" sz="24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and age together </a:t>
            </a:r>
            <a:r>
              <a:rPr lang="en-US" sz="24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en-US" sz="2400" dirty="0"/>
          </a:p>
        </p:txBody>
      </p:sp>
      <p:sp>
        <p:nvSpPr>
          <p:cNvPr id="129" name="Shape 124"/>
          <p:cNvSpPr/>
          <p:nvPr/>
        </p:nvSpPr>
        <p:spPr>
          <a:xfrm>
            <a:off x="10798176" y="9895682"/>
            <a:ext cx="8683625" cy="5092700"/>
          </a:xfrm>
          <a:prstGeom prst="roundRect">
            <a:avLst>
              <a:gd name="adj" fmla="val 2993"/>
            </a:avLst>
          </a:prstGeom>
          <a:solidFill>
            <a:srgbClr val="FFFFFF"/>
          </a:solidFill>
          <a:ln w="12700">
            <a:solidFill>
              <a:srgbClr val="EEE5D0"/>
            </a:solidFill>
            <a:prstDash val="solid"/>
          </a:ln>
        </p:spPr>
      </p:sp>
      <p:sp>
        <p:nvSpPr>
          <p:cNvPr id="130" name="Text 125"/>
          <p:cNvSpPr/>
          <p:nvPr/>
        </p:nvSpPr>
        <p:spPr>
          <a:xfrm>
            <a:off x="11534775" y="10194131"/>
            <a:ext cx="4625975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node j →</a:t>
            </a:r>
            <a:endParaRPr lang="en-US" sz="1725" dirty="0"/>
          </a:p>
        </p:txBody>
      </p:sp>
      <p:sp>
        <p:nvSpPr>
          <p:cNvPr id="131" name="Text 126"/>
          <p:cNvSpPr/>
          <p:nvPr/>
        </p:nvSpPr>
        <p:spPr>
          <a:xfrm rot="10800000">
            <a:off x="11060113" y="10510044"/>
            <a:ext cx="314325" cy="4219575"/>
          </a:xfrm>
          <a:prstGeom prst="rect">
            <a:avLst/>
          </a:prstGeom>
          <a:noFill/>
          <a:ln/>
        </p:spPr>
        <p:txBody>
          <a:bodyPr vert="eaVert" wrap="square" lIns="25400" tIns="25400" rIns="25400" bIns="25400" rtlCol="0" anchor="ctr">
            <a:normAutofit/>
          </a:bodyPr>
          <a:lstStyle/>
          <a:p>
            <a:pPr algn="ctr"/>
            <a:r>
              <a:rPr lang="en-US" sz="1725" b="1" dirty="0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← node </a:t>
            </a:r>
            <a:r>
              <a:rPr lang="en-US" sz="1725" b="1" dirty="0" err="1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endParaRPr lang="en-US" sz="1725" dirty="0"/>
          </a:p>
        </p:txBody>
      </p:sp>
      <p:sp>
        <p:nvSpPr>
          <p:cNvPr id="132" name="Text 127"/>
          <p:cNvSpPr/>
          <p:nvPr/>
        </p:nvSpPr>
        <p:spPr>
          <a:xfrm>
            <a:off x="11833225" y="10511632"/>
            <a:ext cx="66675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33" name="Text 128"/>
          <p:cNvSpPr/>
          <p:nvPr/>
        </p:nvSpPr>
        <p:spPr>
          <a:xfrm>
            <a:off x="12480925" y="10511632"/>
            <a:ext cx="66675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34" name="Text 129"/>
          <p:cNvSpPr/>
          <p:nvPr/>
        </p:nvSpPr>
        <p:spPr>
          <a:xfrm>
            <a:off x="13128625" y="10511632"/>
            <a:ext cx="66675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800" dirty="0"/>
          </a:p>
        </p:txBody>
      </p:sp>
      <p:sp>
        <p:nvSpPr>
          <p:cNvPr id="135" name="Text 130"/>
          <p:cNvSpPr/>
          <p:nvPr/>
        </p:nvSpPr>
        <p:spPr>
          <a:xfrm>
            <a:off x="13776325" y="10511632"/>
            <a:ext cx="66675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136" name="Text 131"/>
          <p:cNvSpPr/>
          <p:nvPr/>
        </p:nvSpPr>
        <p:spPr>
          <a:xfrm>
            <a:off x="14424025" y="10511632"/>
            <a:ext cx="66675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800" dirty="0"/>
          </a:p>
        </p:txBody>
      </p:sp>
      <p:sp>
        <p:nvSpPr>
          <p:cNvPr id="137" name="Text 132"/>
          <p:cNvSpPr/>
          <p:nvPr/>
        </p:nvSpPr>
        <p:spPr>
          <a:xfrm>
            <a:off x="15071725" y="10511632"/>
            <a:ext cx="66675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800" dirty="0"/>
          </a:p>
        </p:txBody>
      </p:sp>
      <p:sp>
        <p:nvSpPr>
          <p:cNvPr id="138" name="Text 133"/>
          <p:cNvSpPr/>
          <p:nvPr/>
        </p:nvSpPr>
        <p:spPr>
          <a:xfrm>
            <a:off x="11395075" y="11010107"/>
            <a:ext cx="45720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39" name="Shape 134"/>
          <p:cNvSpPr/>
          <p:nvPr/>
        </p:nvSpPr>
        <p:spPr>
          <a:xfrm>
            <a:off x="11871325" y="108608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40" name="Shape 135"/>
          <p:cNvSpPr/>
          <p:nvPr/>
        </p:nvSpPr>
        <p:spPr>
          <a:xfrm>
            <a:off x="12519025" y="108608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41" name="Text 136"/>
          <p:cNvSpPr/>
          <p:nvPr/>
        </p:nvSpPr>
        <p:spPr>
          <a:xfrm>
            <a:off x="12745641" y="110101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142" name="Shape 137"/>
          <p:cNvSpPr/>
          <p:nvPr/>
        </p:nvSpPr>
        <p:spPr>
          <a:xfrm>
            <a:off x="13166725" y="108608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43" name="Text 138"/>
          <p:cNvSpPr/>
          <p:nvPr/>
        </p:nvSpPr>
        <p:spPr>
          <a:xfrm>
            <a:off x="13393341" y="110101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44" name="Shape 139"/>
          <p:cNvSpPr/>
          <p:nvPr/>
        </p:nvSpPr>
        <p:spPr>
          <a:xfrm>
            <a:off x="13814425" y="108608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45" name="Text 140"/>
          <p:cNvSpPr/>
          <p:nvPr/>
        </p:nvSpPr>
        <p:spPr>
          <a:xfrm>
            <a:off x="14041041" y="110101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46" name="Shape 141"/>
          <p:cNvSpPr/>
          <p:nvPr/>
        </p:nvSpPr>
        <p:spPr>
          <a:xfrm>
            <a:off x="14462125" y="108608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47" name="Text 142"/>
          <p:cNvSpPr/>
          <p:nvPr/>
        </p:nvSpPr>
        <p:spPr>
          <a:xfrm>
            <a:off x="14688741" y="110101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48" name="Shape 143"/>
          <p:cNvSpPr/>
          <p:nvPr/>
        </p:nvSpPr>
        <p:spPr>
          <a:xfrm>
            <a:off x="15109825" y="108608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49" name="Text 144"/>
          <p:cNvSpPr/>
          <p:nvPr/>
        </p:nvSpPr>
        <p:spPr>
          <a:xfrm>
            <a:off x="15336441" y="110101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50" name="Text 145"/>
          <p:cNvSpPr/>
          <p:nvPr/>
        </p:nvSpPr>
        <p:spPr>
          <a:xfrm>
            <a:off x="11395075" y="11657807"/>
            <a:ext cx="45720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51" name="Shape 146"/>
          <p:cNvSpPr/>
          <p:nvPr/>
        </p:nvSpPr>
        <p:spPr>
          <a:xfrm>
            <a:off x="11871325" y="115085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52" name="Shape 147"/>
          <p:cNvSpPr/>
          <p:nvPr/>
        </p:nvSpPr>
        <p:spPr>
          <a:xfrm>
            <a:off x="12519025" y="115085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53" name="Shape 148"/>
          <p:cNvSpPr/>
          <p:nvPr/>
        </p:nvSpPr>
        <p:spPr>
          <a:xfrm>
            <a:off x="13166725" y="115085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54" name="Text 149"/>
          <p:cNvSpPr/>
          <p:nvPr/>
        </p:nvSpPr>
        <p:spPr>
          <a:xfrm>
            <a:off x="13393341" y="116578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55" name="Shape 150"/>
          <p:cNvSpPr/>
          <p:nvPr/>
        </p:nvSpPr>
        <p:spPr>
          <a:xfrm>
            <a:off x="13814425" y="115085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56" name="Text 151"/>
          <p:cNvSpPr/>
          <p:nvPr/>
        </p:nvSpPr>
        <p:spPr>
          <a:xfrm>
            <a:off x="14041041" y="116578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1800" dirty="0"/>
          </a:p>
        </p:txBody>
      </p:sp>
      <p:sp>
        <p:nvSpPr>
          <p:cNvPr id="157" name="Shape 152"/>
          <p:cNvSpPr/>
          <p:nvPr/>
        </p:nvSpPr>
        <p:spPr>
          <a:xfrm>
            <a:off x="14462125" y="115085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58" name="Text 153"/>
          <p:cNvSpPr/>
          <p:nvPr/>
        </p:nvSpPr>
        <p:spPr>
          <a:xfrm>
            <a:off x="14688741" y="116578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59" name="Shape 154"/>
          <p:cNvSpPr/>
          <p:nvPr/>
        </p:nvSpPr>
        <p:spPr>
          <a:xfrm>
            <a:off x="15109825" y="115085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60" name="Text 155"/>
          <p:cNvSpPr/>
          <p:nvPr/>
        </p:nvSpPr>
        <p:spPr>
          <a:xfrm>
            <a:off x="15336441" y="116578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61" name="Text 156"/>
          <p:cNvSpPr/>
          <p:nvPr/>
        </p:nvSpPr>
        <p:spPr>
          <a:xfrm>
            <a:off x="11395075" y="12305507"/>
            <a:ext cx="45720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800" dirty="0"/>
          </a:p>
        </p:txBody>
      </p:sp>
      <p:sp>
        <p:nvSpPr>
          <p:cNvPr id="162" name="Shape 157"/>
          <p:cNvSpPr/>
          <p:nvPr/>
        </p:nvSpPr>
        <p:spPr>
          <a:xfrm>
            <a:off x="11871325" y="121562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63" name="Shape 158"/>
          <p:cNvSpPr/>
          <p:nvPr/>
        </p:nvSpPr>
        <p:spPr>
          <a:xfrm>
            <a:off x="12519025" y="121562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64" name="Shape 159"/>
          <p:cNvSpPr/>
          <p:nvPr/>
        </p:nvSpPr>
        <p:spPr>
          <a:xfrm>
            <a:off x="13166725" y="121562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65" name="Shape 160"/>
          <p:cNvSpPr/>
          <p:nvPr/>
        </p:nvSpPr>
        <p:spPr>
          <a:xfrm>
            <a:off x="13814425" y="121562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66" name="Text 161"/>
          <p:cNvSpPr/>
          <p:nvPr/>
        </p:nvSpPr>
        <p:spPr>
          <a:xfrm>
            <a:off x="14041041" y="123055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800" dirty="0"/>
          </a:p>
        </p:txBody>
      </p:sp>
      <p:sp>
        <p:nvSpPr>
          <p:cNvPr id="167" name="Shape 162"/>
          <p:cNvSpPr/>
          <p:nvPr/>
        </p:nvSpPr>
        <p:spPr>
          <a:xfrm>
            <a:off x="14462125" y="121562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68" name="Text 163"/>
          <p:cNvSpPr/>
          <p:nvPr/>
        </p:nvSpPr>
        <p:spPr>
          <a:xfrm>
            <a:off x="14688741" y="123055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800" dirty="0"/>
          </a:p>
        </p:txBody>
      </p:sp>
      <p:sp>
        <p:nvSpPr>
          <p:cNvPr id="169" name="Shape 164"/>
          <p:cNvSpPr/>
          <p:nvPr/>
        </p:nvSpPr>
        <p:spPr>
          <a:xfrm>
            <a:off x="15109825" y="121562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70" name="Text 165"/>
          <p:cNvSpPr/>
          <p:nvPr/>
        </p:nvSpPr>
        <p:spPr>
          <a:xfrm>
            <a:off x="15336441" y="123055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71" name="Text 166"/>
          <p:cNvSpPr/>
          <p:nvPr/>
        </p:nvSpPr>
        <p:spPr>
          <a:xfrm>
            <a:off x="11395075" y="12953207"/>
            <a:ext cx="45720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172" name="Shape 167"/>
          <p:cNvSpPr/>
          <p:nvPr/>
        </p:nvSpPr>
        <p:spPr>
          <a:xfrm>
            <a:off x="11871325" y="128039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73" name="Shape 168"/>
          <p:cNvSpPr/>
          <p:nvPr/>
        </p:nvSpPr>
        <p:spPr>
          <a:xfrm>
            <a:off x="12519025" y="128039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74" name="Shape 169"/>
          <p:cNvSpPr/>
          <p:nvPr/>
        </p:nvSpPr>
        <p:spPr>
          <a:xfrm>
            <a:off x="13166725" y="128039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75" name="Shape 170"/>
          <p:cNvSpPr/>
          <p:nvPr/>
        </p:nvSpPr>
        <p:spPr>
          <a:xfrm>
            <a:off x="13814425" y="128039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76" name="Shape 171"/>
          <p:cNvSpPr/>
          <p:nvPr/>
        </p:nvSpPr>
        <p:spPr>
          <a:xfrm>
            <a:off x="14462125" y="128039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77" name="Text 172"/>
          <p:cNvSpPr/>
          <p:nvPr/>
        </p:nvSpPr>
        <p:spPr>
          <a:xfrm>
            <a:off x="14688741" y="129532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178" name="Shape 173"/>
          <p:cNvSpPr/>
          <p:nvPr/>
        </p:nvSpPr>
        <p:spPr>
          <a:xfrm>
            <a:off x="15109825" y="128039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79" name="Text 174"/>
          <p:cNvSpPr/>
          <p:nvPr/>
        </p:nvSpPr>
        <p:spPr>
          <a:xfrm>
            <a:off x="15336441" y="129532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80" name="Text 175"/>
          <p:cNvSpPr/>
          <p:nvPr/>
        </p:nvSpPr>
        <p:spPr>
          <a:xfrm>
            <a:off x="11395075" y="13600907"/>
            <a:ext cx="45720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800" dirty="0"/>
          </a:p>
        </p:txBody>
      </p:sp>
      <p:sp>
        <p:nvSpPr>
          <p:cNvPr id="181" name="Shape 176"/>
          <p:cNvSpPr/>
          <p:nvPr/>
        </p:nvSpPr>
        <p:spPr>
          <a:xfrm>
            <a:off x="11871325" y="134516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82" name="Shape 177"/>
          <p:cNvSpPr/>
          <p:nvPr/>
        </p:nvSpPr>
        <p:spPr>
          <a:xfrm>
            <a:off x="12519025" y="134516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83" name="Shape 178"/>
          <p:cNvSpPr/>
          <p:nvPr/>
        </p:nvSpPr>
        <p:spPr>
          <a:xfrm>
            <a:off x="13166725" y="134516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84" name="Shape 179"/>
          <p:cNvSpPr/>
          <p:nvPr/>
        </p:nvSpPr>
        <p:spPr>
          <a:xfrm>
            <a:off x="13814425" y="134516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85" name="Shape 180"/>
          <p:cNvSpPr/>
          <p:nvPr/>
        </p:nvSpPr>
        <p:spPr>
          <a:xfrm>
            <a:off x="14462125" y="134516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86" name="Shape 181"/>
          <p:cNvSpPr/>
          <p:nvPr/>
        </p:nvSpPr>
        <p:spPr>
          <a:xfrm>
            <a:off x="15109825" y="134516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187" name="Text 182"/>
          <p:cNvSpPr/>
          <p:nvPr/>
        </p:nvSpPr>
        <p:spPr>
          <a:xfrm>
            <a:off x="15336441" y="13600907"/>
            <a:ext cx="21351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800" dirty="0"/>
          </a:p>
        </p:txBody>
      </p:sp>
      <p:sp>
        <p:nvSpPr>
          <p:cNvPr id="188" name="Text 183"/>
          <p:cNvSpPr/>
          <p:nvPr/>
        </p:nvSpPr>
        <p:spPr>
          <a:xfrm>
            <a:off x="11395075" y="14248607"/>
            <a:ext cx="45720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E6F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800" dirty="0"/>
          </a:p>
        </p:txBody>
      </p:sp>
      <p:sp>
        <p:nvSpPr>
          <p:cNvPr id="189" name="Shape 184"/>
          <p:cNvSpPr/>
          <p:nvPr/>
        </p:nvSpPr>
        <p:spPr>
          <a:xfrm>
            <a:off x="11871325" y="140993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90" name="Shape 185"/>
          <p:cNvSpPr/>
          <p:nvPr/>
        </p:nvSpPr>
        <p:spPr>
          <a:xfrm>
            <a:off x="12519025" y="140993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91" name="Shape 186"/>
          <p:cNvSpPr/>
          <p:nvPr/>
        </p:nvSpPr>
        <p:spPr>
          <a:xfrm>
            <a:off x="13166725" y="140993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92" name="Shape 187"/>
          <p:cNvSpPr/>
          <p:nvPr/>
        </p:nvSpPr>
        <p:spPr>
          <a:xfrm>
            <a:off x="13814425" y="140993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93" name="Shape 188"/>
          <p:cNvSpPr/>
          <p:nvPr/>
        </p:nvSpPr>
        <p:spPr>
          <a:xfrm>
            <a:off x="14462125" y="140993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94" name="Shape 189"/>
          <p:cNvSpPr/>
          <p:nvPr/>
        </p:nvSpPr>
        <p:spPr>
          <a:xfrm>
            <a:off x="15109825" y="14099381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EDF1F7"/>
          </a:solidFill>
          <a:ln/>
        </p:spPr>
      </p:sp>
      <p:sp>
        <p:nvSpPr>
          <p:cNvPr id="195" name="Shape 190"/>
          <p:cNvSpPr/>
          <p:nvPr/>
        </p:nvSpPr>
        <p:spPr>
          <a:xfrm>
            <a:off x="15795625" y="11484372"/>
            <a:ext cx="361950" cy="361950"/>
          </a:xfrm>
          <a:prstGeom prst="roundRect">
            <a:avLst>
              <a:gd name="adj" fmla="val 21053"/>
            </a:avLst>
          </a:prstGeom>
          <a:solidFill>
            <a:srgbClr val="E2A84E"/>
          </a:solidFill>
          <a:ln/>
        </p:spPr>
      </p:sp>
      <p:sp>
        <p:nvSpPr>
          <p:cNvPr id="196" name="Text 191"/>
          <p:cNvSpPr/>
          <p:nvPr/>
        </p:nvSpPr>
        <p:spPr>
          <a:xfrm>
            <a:off x="16309975" y="11272441"/>
            <a:ext cx="2959576" cy="8239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75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cell = age + 1 </a:t>
            </a:r>
            <a:r>
              <a:rPr lang="en-US" sz="217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(stored edge)</a:t>
            </a:r>
            <a:endParaRPr lang="en-US" sz="2175" dirty="0"/>
          </a:p>
        </p:txBody>
      </p:sp>
      <p:sp>
        <p:nvSpPr>
          <p:cNvPr id="197" name="Shape 192"/>
          <p:cNvSpPr/>
          <p:nvPr/>
        </p:nvSpPr>
        <p:spPr>
          <a:xfrm>
            <a:off x="15795625" y="12267407"/>
            <a:ext cx="361950" cy="361950"/>
          </a:xfrm>
          <a:prstGeom prst="roundRect">
            <a:avLst>
              <a:gd name="adj" fmla="val 21053"/>
            </a:avLst>
          </a:prstGeom>
          <a:solidFill>
            <a:srgbClr val="FFFFFF"/>
          </a:solidFill>
          <a:ln w="12700">
            <a:solidFill>
              <a:srgbClr val="C9D4E4"/>
            </a:solidFill>
            <a:prstDash val="solid"/>
          </a:ln>
        </p:spPr>
      </p:sp>
      <p:sp>
        <p:nvSpPr>
          <p:cNvPr id="198" name="Text 193"/>
          <p:cNvSpPr/>
          <p:nvPr/>
        </p:nvSpPr>
        <p:spPr>
          <a:xfrm>
            <a:off x="16309975" y="12248754"/>
            <a:ext cx="2779157" cy="4373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75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cell = 0 </a:t>
            </a:r>
            <a:r>
              <a:rPr lang="en-US" sz="217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(no edge)</a:t>
            </a:r>
            <a:endParaRPr lang="en-US" sz="2175" dirty="0"/>
          </a:p>
        </p:txBody>
      </p:sp>
      <p:sp>
        <p:nvSpPr>
          <p:cNvPr id="199" name="Shape 194"/>
          <p:cNvSpPr/>
          <p:nvPr/>
        </p:nvSpPr>
        <p:spPr>
          <a:xfrm>
            <a:off x="15795625" y="13044091"/>
            <a:ext cx="361950" cy="361950"/>
          </a:xfrm>
          <a:prstGeom prst="roundRect">
            <a:avLst>
              <a:gd name="adj" fmla="val 21053"/>
            </a:avLst>
          </a:prstGeom>
          <a:solidFill>
            <a:srgbClr val="EDF1F7"/>
          </a:solidFill>
          <a:ln/>
        </p:spPr>
      </p:sp>
      <p:sp>
        <p:nvSpPr>
          <p:cNvPr id="200" name="Text 195"/>
          <p:cNvSpPr/>
          <p:nvPr/>
        </p:nvSpPr>
        <p:spPr>
          <a:xfrm>
            <a:off x="16309975" y="12838509"/>
            <a:ext cx="2959576" cy="8112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7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triangle + diagonal — never stored</a:t>
            </a:r>
            <a:endParaRPr lang="en-US" sz="2175" dirty="0"/>
          </a:p>
        </p:txBody>
      </p:sp>
      <p:sp>
        <p:nvSpPr>
          <p:cNvPr id="201" name="Shape 196"/>
          <p:cNvSpPr/>
          <p:nvPr/>
        </p:nvSpPr>
        <p:spPr>
          <a:xfrm>
            <a:off x="10798176" y="15178882"/>
            <a:ext cx="8683625" cy="2561630"/>
          </a:xfrm>
          <a:prstGeom prst="roundRect">
            <a:avLst>
              <a:gd name="adj" fmla="val 5206"/>
            </a:avLst>
          </a:prstGeom>
          <a:solidFill>
            <a:srgbClr val="FFFFFF"/>
          </a:solidFill>
          <a:ln w="12700">
            <a:solidFill>
              <a:srgbClr val="EEE5D0"/>
            </a:solidFill>
            <a:prstDash val="solid"/>
          </a:ln>
        </p:spPr>
      </p:sp>
      <p:sp>
        <p:nvSpPr>
          <p:cNvPr id="202" name="Text 197"/>
          <p:cNvSpPr/>
          <p:nvPr/>
        </p:nvSpPr>
        <p:spPr>
          <a:xfrm>
            <a:off x="11039475" y="15343982"/>
            <a:ext cx="8447056" cy="622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Half-adjacency indexing — flatten the 2D upper triangle into one 1D array, row by row:</a:t>
            </a:r>
            <a:endParaRPr lang="en-US" sz="2025" dirty="0"/>
          </a:p>
        </p:txBody>
      </p:sp>
      <p:sp>
        <p:nvSpPr>
          <p:cNvPr id="203" name="Shape 198"/>
          <p:cNvSpPr/>
          <p:nvPr/>
        </p:nvSpPr>
        <p:spPr>
          <a:xfrm>
            <a:off x="11039475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04" name="Text 199"/>
          <p:cNvSpPr/>
          <p:nvPr/>
        </p:nvSpPr>
        <p:spPr>
          <a:xfrm>
            <a:off x="11014075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575" dirty="0"/>
          </a:p>
        </p:txBody>
      </p:sp>
      <p:sp>
        <p:nvSpPr>
          <p:cNvPr id="205" name="Text 200"/>
          <p:cNvSpPr/>
          <p:nvPr/>
        </p:nvSpPr>
        <p:spPr>
          <a:xfrm>
            <a:off x="11014075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0,1</a:t>
            </a:r>
            <a:endParaRPr lang="en-US" sz="1200" dirty="0"/>
          </a:p>
        </p:txBody>
      </p:sp>
      <p:sp>
        <p:nvSpPr>
          <p:cNvPr id="206" name="Shape 201"/>
          <p:cNvSpPr/>
          <p:nvPr/>
        </p:nvSpPr>
        <p:spPr>
          <a:xfrm>
            <a:off x="11589346" y="16023431"/>
            <a:ext cx="502444" cy="563959"/>
          </a:xfrm>
          <a:prstGeom prst="roundRect">
            <a:avLst>
              <a:gd name="adj" fmla="val 11374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07" name="Text 202"/>
          <p:cNvSpPr/>
          <p:nvPr/>
        </p:nvSpPr>
        <p:spPr>
          <a:xfrm>
            <a:off x="11563945" y="16102807"/>
            <a:ext cx="553244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575" dirty="0"/>
          </a:p>
        </p:txBody>
      </p:sp>
      <p:sp>
        <p:nvSpPr>
          <p:cNvPr id="208" name="Text 203"/>
          <p:cNvSpPr/>
          <p:nvPr/>
        </p:nvSpPr>
        <p:spPr>
          <a:xfrm>
            <a:off x="11563945" y="16332796"/>
            <a:ext cx="553244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0,2</a:t>
            </a:r>
            <a:endParaRPr lang="en-US" sz="1200" dirty="0"/>
          </a:p>
        </p:txBody>
      </p:sp>
      <p:sp>
        <p:nvSpPr>
          <p:cNvPr id="209" name="Shape 204"/>
          <p:cNvSpPr/>
          <p:nvPr/>
        </p:nvSpPr>
        <p:spPr>
          <a:xfrm>
            <a:off x="12139415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10" name="Text 205"/>
          <p:cNvSpPr/>
          <p:nvPr/>
        </p:nvSpPr>
        <p:spPr>
          <a:xfrm>
            <a:off x="12114014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575" dirty="0"/>
          </a:p>
        </p:txBody>
      </p:sp>
      <p:sp>
        <p:nvSpPr>
          <p:cNvPr id="211" name="Text 206"/>
          <p:cNvSpPr/>
          <p:nvPr/>
        </p:nvSpPr>
        <p:spPr>
          <a:xfrm>
            <a:off x="12114014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0,3</a:t>
            </a:r>
            <a:endParaRPr lang="en-US" sz="1200" dirty="0"/>
          </a:p>
        </p:txBody>
      </p:sp>
      <p:sp>
        <p:nvSpPr>
          <p:cNvPr id="212" name="Shape 207"/>
          <p:cNvSpPr/>
          <p:nvPr/>
        </p:nvSpPr>
        <p:spPr>
          <a:xfrm>
            <a:off x="12689285" y="16023431"/>
            <a:ext cx="502444" cy="563959"/>
          </a:xfrm>
          <a:prstGeom prst="roundRect">
            <a:avLst>
              <a:gd name="adj" fmla="val 11374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13" name="Text 208"/>
          <p:cNvSpPr/>
          <p:nvPr/>
        </p:nvSpPr>
        <p:spPr>
          <a:xfrm>
            <a:off x="12663885" y="16102807"/>
            <a:ext cx="553244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575" dirty="0"/>
          </a:p>
        </p:txBody>
      </p:sp>
      <p:sp>
        <p:nvSpPr>
          <p:cNvPr id="214" name="Text 209"/>
          <p:cNvSpPr/>
          <p:nvPr/>
        </p:nvSpPr>
        <p:spPr>
          <a:xfrm>
            <a:off x="12663885" y="16332796"/>
            <a:ext cx="553244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0,4</a:t>
            </a:r>
            <a:endParaRPr lang="en-US" sz="1200" dirty="0"/>
          </a:p>
        </p:txBody>
      </p:sp>
      <p:sp>
        <p:nvSpPr>
          <p:cNvPr id="215" name="Shape 210"/>
          <p:cNvSpPr/>
          <p:nvPr/>
        </p:nvSpPr>
        <p:spPr>
          <a:xfrm>
            <a:off x="13239354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16" name="Text 211"/>
          <p:cNvSpPr/>
          <p:nvPr/>
        </p:nvSpPr>
        <p:spPr>
          <a:xfrm>
            <a:off x="13213954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575" dirty="0"/>
          </a:p>
        </p:txBody>
      </p:sp>
      <p:sp>
        <p:nvSpPr>
          <p:cNvPr id="217" name="Text 212"/>
          <p:cNvSpPr/>
          <p:nvPr/>
        </p:nvSpPr>
        <p:spPr>
          <a:xfrm>
            <a:off x="13213954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0,5</a:t>
            </a:r>
            <a:endParaRPr lang="en-US" sz="1200" dirty="0"/>
          </a:p>
        </p:txBody>
      </p:sp>
      <p:sp>
        <p:nvSpPr>
          <p:cNvPr id="218" name="Shape 213"/>
          <p:cNvSpPr/>
          <p:nvPr/>
        </p:nvSpPr>
        <p:spPr>
          <a:xfrm>
            <a:off x="13789223" y="16023431"/>
            <a:ext cx="502444" cy="563959"/>
          </a:xfrm>
          <a:prstGeom prst="roundRect">
            <a:avLst>
              <a:gd name="adj" fmla="val 11374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19" name="Text 214"/>
          <p:cNvSpPr/>
          <p:nvPr/>
        </p:nvSpPr>
        <p:spPr>
          <a:xfrm>
            <a:off x="13763824" y="16102807"/>
            <a:ext cx="553244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575" dirty="0"/>
          </a:p>
        </p:txBody>
      </p:sp>
      <p:sp>
        <p:nvSpPr>
          <p:cNvPr id="220" name="Text 215"/>
          <p:cNvSpPr/>
          <p:nvPr/>
        </p:nvSpPr>
        <p:spPr>
          <a:xfrm>
            <a:off x="13763824" y="16332796"/>
            <a:ext cx="553244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1,2</a:t>
            </a:r>
            <a:endParaRPr lang="en-US" sz="1200" dirty="0"/>
          </a:p>
        </p:txBody>
      </p:sp>
      <p:sp>
        <p:nvSpPr>
          <p:cNvPr id="221" name="Shape 216"/>
          <p:cNvSpPr/>
          <p:nvPr/>
        </p:nvSpPr>
        <p:spPr>
          <a:xfrm>
            <a:off x="14339292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E2A84E"/>
          </a:solidFill>
          <a:ln w="12700">
            <a:solidFill>
              <a:srgbClr val="E2A84E"/>
            </a:solidFill>
            <a:prstDash val="solid"/>
          </a:ln>
        </p:spPr>
      </p:sp>
      <p:sp>
        <p:nvSpPr>
          <p:cNvPr id="222" name="Text 217"/>
          <p:cNvSpPr/>
          <p:nvPr/>
        </p:nvSpPr>
        <p:spPr>
          <a:xfrm>
            <a:off x="14313893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1575" dirty="0"/>
          </a:p>
        </p:txBody>
      </p:sp>
      <p:sp>
        <p:nvSpPr>
          <p:cNvPr id="223" name="Text 218"/>
          <p:cNvSpPr/>
          <p:nvPr/>
        </p:nvSpPr>
        <p:spPr>
          <a:xfrm>
            <a:off x="14313893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7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1,3</a:t>
            </a:r>
            <a:endParaRPr lang="en-US" sz="1200" dirty="0"/>
          </a:p>
        </p:txBody>
      </p:sp>
      <p:sp>
        <p:nvSpPr>
          <p:cNvPr id="224" name="Shape 219"/>
          <p:cNvSpPr/>
          <p:nvPr/>
        </p:nvSpPr>
        <p:spPr>
          <a:xfrm>
            <a:off x="14889163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25" name="Text 220"/>
          <p:cNvSpPr/>
          <p:nvPr/>
        </p:nvSpPr>
        <p:spPr>
          <a:xfrm>
            <a:off x="14863762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1575" dirty="0"/>
          </a:p>
        </p:txBody>
      </p:sp>
      <p:sp>
        <p:nvSpPr>
          <p:cNvPr id="226" name="Text 221"/>
          <p:cNvSpPr/>
          <p:nvPr/>
        </p:nvSpPr>
        <p:spPr>
          <a:xfrm>
            <a:off x="14863762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1,4</a:t>
            </a:r>
            <a:endParaRPr lang="en-US" sz="1200" dirty="0"/>
          </a:p>
        </p:txBody>
      </p:sp>
      <p:sp>
        <p:nvSpPr>
          <p:cNvPr id="227" name="Shape 222"/>
          <p:cNvSpPr/>
          <p:nvPr/>
        </p:nvSpPr>
        <p:spPr>
          <a:xfrm>
            <a:off x="15439033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28" name="Text 223"/>
          <p:cNvSpPr/>
          <p:nvPr/>
        </p:nvSpPr>
        <p:spPr>
          <a:xfrm>
            <a:off x="15413634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</a:t>
            </a:r>
            <a:endParaRPr lang="en-US" sz="1575" dirty="0"/>
          </a:p>
        </p:txBody>
      </p:sp>
      <p:sp>
        <p:nvSpPr>
          <p:cNvPr id="229" name="Text 224"/>
          <p:cNvSpPr/>
          <p:nvPr/>
        </p:nvSpPr>
        <p:spPr>
          <a:xfrm>
            <a:off x="15413634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1,5</a:t>
            </a:r>
            <a:endParaRPr lang="en-US" sz="1200" dirty="0"/>
          </a:p>
        </p:txBody>
      </p:sp>
      <p:sp>
        <p:nvSpPr>
          <p:cNvPr id="230" name="Shape 225"/>
          <p:cNvSpPr/>
          <p:nvPr/>
        </p:nvSpPr>
        <p:spPr>
          <a:xfrm>
            <a:off x="15988903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31" name="Text 226"/>
          <p:cNvSpPr/>
          <p:nvPr/>
        </p:nvSpPr>
        <p:spPr>
          <a:xfrm>
            <a:off x="15963504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</a:t>
            </a:r>
            <a:endParaRPr lang="en-US" sz="1575" dirty="0"/>
          </a:p>
        </p:txBody>
      </p:sp>
      <p:sp>
        <p:nvSpPr>
          <p:cNvPr id="232" name="Text 227"/>
          <p:cNvSpPr/>
          <p:nvPr/>
        </p:nvSpPr>
        <p:spPr>
          <a:xfrm>
            <a:off x="15963504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2,3</a:t>
            </a:r>
            <a:endParaRPr lang="en-US" sz="1200" dirty="0"/>
          </a:p>
        </p:txBody>
      </p:sp>
      <p:sp>
        <p:nvSpPr>
          <p:cNvPr id="233" name="Shape 228"/>
          <p:cNvSpPr/>
          <p:nvPr/>
        </p:nvSpPr>
        <p:spPr>
          <a:xfrm>
            <a:off x="16538774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34" name="Text 229"/>
          <p:cNvSpPr/>
          <p:nvPr/>
        </p:nvSpPr>
        <p:spPr>
          <a:xfrm>
            <a:off x="16513373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1575" dirty="0"/>
          </a:p>
        </p:txBody>
      </p:sp>
      <p:sp>
        <p:nvSpPr>
          <p:cNvPr id="235" name="Text 230"/>
          <p:cNvSpPr/>
          <p:nvPr/>
        </p:nvSpPr>
        <p:spPr>
          <a:xfrm>
            <a:off x="16513373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2,4</a:t>
            </a:r>
            <a:endParaRPr lang="en-US" sz="1200" dirty="0"/>
          </a:p>
        </p:txBody>
      </p:sp>
      <p:sp>
        <p:nvSpPr>
          <p:cNvPr id="236" name="Shape 231"/>
          <p:cNvSpPr/>
          <p:nvPr/>
        </p:nvSpPr>
        <p:spPr>
          <a:xfrm>
            <a:off x="17088644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37" name="Text 232"/>
          <p:cNvSpPr/>
          <p:nvPr/>
        </p:nvSpPr>
        <p:spPr>
          <a:xfrm>
            <a:off x="17063245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</a:t>
            </a:r>
            <a:endParaRPr lang="en-US" sz="1575" dirty="0"/>
          </a:p>
        </p:txBody>
      </p:sp>
      <p:sp>
        <p:nvSpPr>
          <p:cNvPr id="238" name="Text 233"/>
          <p:cNvSpPr/>
          <p:nvPr/>
        </p:nvSpPr>
        <p:spPr>
          <a:xfrm>
            <a:off x="17063245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2,5</a:t>
            </a:r>
            <a:endParaRPr lang="en-US" sz="1200" dirty="0"/>
          </a:p>
        </p:txBody>
      </p:sp>
      <p:sp>
        <p:nvSpPr>
          <p:cNvPr id="239" name="Shape 234"/>
          <p:cNvSpPr/>
          <p:nvPr/>
        </p:nvSpPr>
        <p:spPr>
          <a:xfrm>
            <a:off x="17638514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40" name="Text 235"/>
          <p:cNvSpPr/>
          <p:nvPr/>
        </p:nvSpPr>
        <p:spPr>
          <a:xfrm>
            <a:off x="17613114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</a:t>
            </a:r>
            <a:endParaRPr lang="en-US" sz="1575" dirty="0"/>
          </a:p>
        </p:txBody>
      </p:sp>
      <p:sp>
        <p:nvSpPr>
          <p:cNvPr id="241" name="Text 236"/>
          <p:cNvSpPr/>
          <p:nvPr/>
        </p:nvSpPr>
        <p:spPr>
          <a:xfrm>
            <a:off x="17613114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3,4</a:t>
            </a:r>
            <a:endParaRPr lang="en-US" sz="1200" dirty="0"/>
          </a:p>
        </p:txBody>
      </p:sp>
      <p:sp>
        <p:nvSpPr>
          <p:cNvPr id="242" name="Shape 237"/>
          <p:cNvSpPr/>
          <p:nvPr/>
        </p:nvSpPr>
        <p:spPr>
          <a:xfrm>
            <a:off x="18188385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43" name="Text 238"/>
          <p:cNvSpPr/>
          <p:nvPr/>
        </p:nvSpPr>
        <p:spPr>
          <a:xfrm>
            <a:off x="18162984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</a:t>
            </a:r>
            <a:endParaRPr lang="en-US" sz="1575" dirty="0"/>
          </a:p>
        </p:txBody>
      </p:sp>
      <p:sp>
        <p:nvSpPr>
          <p:cNvPr id="244" name="Text 239"/>
          <p:cNvSpPr/>
          <p:nvPr/>
        </p:nvSpPr>
        <p:spPr>
          <a:xfrm>
            <a:off x="18162984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3,5</a:t>
            </a:r>
            <a:endParaRPr lang="en-US" sz="1200" dirty="0"/>
          </a:p>
        </p:txBody>
      </p:sp>
      <p:sp>
        <p:nvSpPr>
          <p:cNvPr id="245" name="Shape 240"/>
          <p:cNvSpPr/>
          <p:nvPr/>
        </p:nvSpPr>
        <p:spPr>
          <a:xfrm>
            <a:off x="18738255" y="16023431"/>
            <a:ext cx="502245" cy="563959"/>
          </a:xfrm>
          <a:prstGeom prst="roundRect">
            <a:avLst>
              <a:gd name="adj" fmla="val 11379"/>
            </a:avLst>
          </a:prstGeom>
          <a:solidFill>
            <a:srgbClr val="F6F8FB"/>
          </a:solidFill>
          <a:ln w="12700">
            <a:solidFill>
              <a:srgbClr val="E3E8F0"/>
            </a:solidFill>
            <a:prstDash val="solid"/>
          </a:ln>
        </p:spPr>
      </p:sp>
      <p:sp>
        <p:nvSpPr>
          <p:cNvPr id="246" name="Text 241"/>
          <p:cNvSpPr/>
          <p:nvPr/>
        </p:nvSpPr>
        <p:spPr>
          <a:xfrm>
            <a:off x="18712855" y="16102807"/>
            <a:ext cx="553045" cy="268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</a:t>
            </a:r>
            <a:endParaRPr lang="en-US" sz="1575" dirty="0"/>
          </a:p>
        </p:txBody>
      </p:sp>
      <p:sp>
        <p:nvSpPr>
          <p:cNvPr id="247" name="Text 242"/>
          <p:cNvSpPr/>
          <p:nvPr/>
        </p:nvSpPr>
        <p:spPr>
          <a:xfrm>
            <a:off x="18712855" y="16332796"/>
            <a:ext cx="553045" cy="213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9AA7B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4,5</a:t>
            </a:r>
            <a:endParaRPr lang="en-US" sz="1200" dirty="0"/>
          </a:p>
        </p:txBody>
      </p:sp>
      <p:sp>
        <p:nvSpPr>
          <p:cNvPr id="248" name="Text 243"/>
          <p:cNvSpPr/>
          <p:nvPr/>
        </p:nvSpPr>
        <p:spPr>
          <a:xfrm>
            <a:off x="11408569" y="16957477"/>
            <a:ext cx="1377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idx(i, j) =</a:t>
            </a:r>
            <a:endParaRPr lang="en-US" sz="2400" dirty="0"/>
          </a:p>
        </p:txBody>
      </p:sp>
      <p:sp>
        <p:nvSpPr>
          <p:cNvPr id="249" name="Text 244"/>
          <p:cNvSpPr/>
          <p:nvPr/>
        </p:nvSpPr>
        <p:spPr>
          <a:xfrm>
            <a:off x="12927211" y="16701691"/>
            <a:ext cx="2443817" cy="441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(2N</a:t>
            </a:r>
            <a:r>
              <a:rPr lang="en-US" sz="2000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 </a:t>
            </a:r>
            <a:r>
              <a:rPr lang="en-US" sz="240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 i − 1)</a:t>
            </a:r>
            <a:endParaRPr lang="en-US" sz="2400" dirty="0"/>
          </a:p>
        </p:txBody>
      </p:sp>
      <p:sp>
        <p:nvSpPr>
          <p:cNvPr id="250" name="Shape 245"/>
          <p:cNvSpPr/>
          <p:nvPr/>
        </p:nvSpPr>
        <p:spPr>
          <a:xfrm>
            <a:off x="13828118" y="17153137"/>
            <a:ext cx="398859" cy="12700"/>
          </a:xfrm>
          <a:prstGeom prst="rect">
            <a:avLst/>
          </a:prstGeom>
          <a:solidFill>
            <a:srgbClr val="1C3357"/>
          </a:solidFill>
          <a:ln/>
        </p:spPr>
      </p:sp>
      <p:sp>
        <p:nvSpPr>
          <p:cNvPr id="251" name="Text 246"/>
          <p:cNvSpPr/>
          <p:nvPr/>
        </p:nvSpPr>
        <p:spPr>
          <a:xfrm>
            <a:off x="13942418" y="17213462"/>
            <a:ext cx="2101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252" name="Text 247"/>
          <p:cNvSpPr/>
          <p:nvPr/>
        </p:nvSpPr>
        <p:spPr>
          <a:xfrm>
            <a:off x="15394781" y="16957477"/>
            <a:ext cx="1644094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 (j − i − 1)</a:t>
            </a:r>
            <a:endParaRPr lang="en-US" sz="2400" dirty="0"/>
          </a:p>
        </p:txBody>
      </p:sp>
      <p:sp>
        <p:nvSpPr>
          <p:cNvPr id="253" name="Text 248"/>
          <p:cNvSpPr/>
          <p:nvPr/>
        </p:nvSpPr>
        <p:spPr>
          <a:xfrm>
            <a:off x="17041813" y="16982877"/>
            <a:ext cx="2012335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(1,3) → cell 6</a:t>
            </a:r>
            <a:endParaRPr lang="en-US" sz="1725" dirty="0"/>
          </a:p>
        </p:txBody>
      </p:sp>
      <p:sp>
        <p:nvSpPr>
          <p:cNvPr id="254" name="Shape 249"/>
          <p:cNvSpPr/>
          <p:nvPr/>
        </p:nvSpPr>
        <p:spPr>
          <a:xfrm>
            <a:off x="10798176" y="17931011"/>
            <a:ext cx="8683625" cy="1714500"/>
          </a:xfrm>
          <a:prstGeom prst="roundRect">
            <a:avLst>
              <a:gd name="adj" fmla="val 7778"/>
            </a:avLst>
          </a:prstGeom>
          <a:ln w="12700">
            <a:solidFill>
              <a:srgbClr val="EEE5D0"/>
            </a:solidFill>
            <a:prstDash val="solid"/>
          </a:ln>
        </p:spPr>
      </p:sp>
      <p:sp>
        <p:nvSpPr>
          <p:cNvPr id="255" name="Shape 250"/>
          <p:cNvSpPr/>
          <p:nvPr/>
        </p:nvSpPr>
        <p:spPr>
          <a:xfrm>
            <a:off x="10810875" y="17943712"/>
            <a:ext cx="8658225" cy="558800"/>
          </a:xfrm>
          <a:prstGeom prst="rect">
            <a:avLst/>
          </a:prstGeom>
          <a:solidFill>
            <a:srgbClr val="9A6717"/>
          </a:solidFill>
          <a:ln/>
        </p:spPr>
      </p:sp>
      <p:sp>
        <p:nvSpPr>
          <p:cNvPr id="256" name="Text 251"/>
          <p:cNvSpPr/>
          <p:nvPr/>
        </p:nvSpPr>
        <p:spPr>
          <a:xfrm>
            <a:off x="11039475" y="18077062"/>
            <a:ext cx="3608407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</a:t>
            </a:r>
            <a:endParaRPr lang="en-US" sz="1950" dirty="0"/>
          </a:p>
        </p:txBody>
      </p:sp>
      <p:sp>
        <p:nvSpPr>
          <p:cNvPr id="257" name="Text 252"/>
          <p:cNvSpPr/>
          <p:nvPr/>
        </p:nvSpPr>
        <p:spPr>
          <a:xfrm>
            <a:off x="14155837" y="18077062"/>
            <a:ext cx="1804095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</a:t>
            </a:r>
            <a:endParaRPr lang="en-US" sz="1950" dirty="0"/>
          </a:p>
        </p:txBody>
      </p:sp>
      <p:sp>
        <p:nvSpPr>
          <p:cNvPr id="258" name="Text 253"/>
          <p:cNvSpPr/>
          <p:nvPr/>
        </p:nvSpPr>
        <p:spPr>
          <a:xfrm>
            <a:off x="15795903" y="18077062"/>
            <a:ext cx="1804313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</a:t>
            </a:r>
            <a:endParaRPr lang="en-US" sz="1950" dirty="0"/>
          </a:p>
        </p:txBody>
      </p:sp>
      <p:sp>
        <p:nvSpPr>
          <p:cNvPr id="259" name="Text 254"/>
          <p:cNvSpPr/>
          <p:nvPr/>
        </p:nvSpPr>
        <p:spPr>
          <a:xfrm>
            <a:off x="17436208" y="18077062"/>
            <a:ext cx="1804095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</a:t>
            </a:r>
            <a:endParaRPr lang="en-US" sz="1950" dirty="0"/>
          </a:p>
        </p:txBody>
      </p:sp>
      <p:sp>
        <p:nvSpPr>
          <p:cNvPr id="260" name="Shape 255"/>
          <p:cNvSpPr/>
          <p:nvPr/>
        </p:nvSpPr>
        <p:spPr>
          <a:xfrm>
            <a:off x="10810875" y="18502511"/>
            <a:ext cx="8658225" cy="5651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1" name="Text 256"/>
          <p:cNvSpPr/>
          <p:nvPr/>
        </p:nvSpPr>
        <p:spPr>
          <a:xfrm>
            <a:off x="11039475" y="18626336"/>
            <a:ext cx="3608407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Dense adjacency (baseline)</a:t>
            </a:r>
            <a:endParaRPr lang="en-US" sz="2100" dirty="0"/>
          </a:p>
        </p:txBody>
      </p:sp>
      <p:sp>
        <p:nvSpPr>
          <p:cNvPr id="262" name="Text 257"/>
          <p:cNvSpPr/>
          <p:nvPr/>
        </p:nvSpPr>
        <p:spPr>
          <a:xfrm>
            <a:off x="14155837" y="18626336"/>
            <a:ext cx="1804095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dirty="0">
                <a:solidFill>
                  <a:srgbClr val="4454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400 B</a:t>
            </a:r>
            <a:endParaRPr lang="en-US" sz="1950" dirty="0"/>
          </a:p>
        </p:txBody>
      </p:sp>
      <p:sp>
        <p:nvSpPr>
          <p:cNvPr id="263" name="Text 258"/>
          <p:cNvSpPr/>
          <p:nvPr/>
        </p:nvSpPr>
        <p:spPr>
          <a:xfrm>
            <a:off x="15795903" y="18626336"/>
            <a:ext cx="180431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dirty="0">
                <a:solidFill>
                  <a:srgbClr val="4454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1,600 B</a:t>
            </a:r>
            <a:endParaRPr lang="en-US" sz="1950" dirty="0"/>
          </a:p>
        </p:txBody>
      </p:sp>
      <p:sp>
        <p:nvSpPr>
          <p:cNvPr id="264" name="Text 259"/>
          <p:cNvSpPr/>
          <p:nvPr/>
        </p:nvSpPr>
        <p:spPr>
          <a:xfrm>
            <a:off x="17436208" y="18626336"/>
            <a:ext cx="1804095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dirty="0">
                <a:solidFill>
                  <a:srgbClr val="44546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2,000 B</a:t>
            </a:r>
            <a:endParaRPr lang="en-US" sz="1950" dirty="0"/>
          </a:p>
        </p:txBody>
      </p:sp>
      <p:sp>
        <p:nvSpPr>
          <p:cNvPr id="265" name="Shape 260"/>
          <p:cNvSpPr/>
          <p:nvPr/>
        </p:nvSpPr>
        <p:spPr>
          <a:xfrm>
            <a:off x="10810875" y="19067662"/>
            <a:ext cx="8658225" cy="565150"/>
          </a:xfrm>
          <a:prstGeom prst="rect">
            <a:avLst/>
          </a:prstGeom>
          <a:solidFill>
            <a:srgbClr val="FDF6EA"/>
          </a:solidFill>
          <a:ln/>
        </p:spPr>
      </p:sp>
      <p:sp>
        <p:nvSpPr>
          <p:cNvPr id="266" name="Text 261"/>
          <p:cNvSpPr/>
          <p:nvPr/>
        </p:nvSpPr>
        <p:spPr>
          <a:xfrm>
            <a:off x="11039475" y="19191487"/>
            <a:ext cx="3608407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Edge-cells (proposed)</a:t>
            </a:r>
            <a:endParaRPr lang="en-US" sz="2100" dirty="0"/>
          </a:p>
        </p:txBody>
      </p:sp>
      <p:sp>
        <p:nvSpPr>
          <p:cNvPr id="267" name="Text 262"/>
          <p:cNvSpPr/>
          <p:nvPr/>
        </p:nvSpPr>
        <p:spPr>
          <a:xfrm>
            <a:off x="14155837" y="19191487"/>
            <a:ext cx="1804095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400 B</a:t>
            </a:r>
            <a:endParaRPr lang="en-US" sz="1950" dirty="0"/>
          </a:p>
        </p:txBody>
      </p:sp>
      <p:sp>
        <p:nvSpPr>
          <p:cNvPr id="268" name="Text 263"/>
          <p:cNvSpPr/>
          <p:nvPr/>
        </p:nvSpPr>
        <p:spPr>
          <a:xfrm>
            <a:off x="15795903" y="19191487"/>
            <a:ext cx="180431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b="1" dirty="0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780 B</a:t>
            </a:r>
            <a:endParaRPr lang="en-US" sz="1950" dirty="0"/>
          </a:p>
        </p:txBody>
      </p:sp>
      <p:sp>
        <p:nvSpPr>
          <p:cNvPr id="269" name="Text 264"/>
          <p:cNvSpPr/>
          <p:nvPr/>
        </p:nvSpPr>
        <p:spPr>
          <a:xfrm>
            <a:off x="17436208" y="19191487"/>
            <a:ext cx="1804095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b="1" dirty="0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1,180 B</a:t>
            </a:r>
            <a:endParaRPr lang="en-US" sz="1950" dirty="0"/>
          </a:p>
        </p:txBody>
      </p:sp>
      <p:sp>
        <p:nvSpPr>
          <p:cNvPr id="270" name="Text 265"/>
          <p:cNvSpPr/>
          <p:nvPr/>
        </p:nvSpPr>
        <p:spPr>
          <a:xfrm>
            <a:off x="10667921" y="19836012"/>
            <a:ext cx="8944134" cy="8239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lnSpc>
                <a:spcPct val="145000"/>
              </a:lnSpc>
              <a:buNone/>
            </a:pPr>
            <a:r>
              <a:rPr lang="en-US" sz="2025" b="1" dirty="0">
                <a:solidFill>
                  <a:srgbClr val="9A6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−51.25% edge storage </a:t>
            </a:r>
            <a:r>
              <a:rPr lang="en-US" sz="20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</a:t>
            </a:r>
            <a:r>
              <a:rPr lang="en-US" sz="2025" b="1" dirty="0">
                <a:solidFill>
                  <a:srgbClr val="9A6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−41% total graph state </a:t>
            </a:r>
            <a:r>
              <a:rPr lang="en-US" sz="20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N</a:t>
            </a:r>
            <a:r>
              <a:rPr lang="en-US" sz="1688" baseline="-400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</a:t>
            </a:r>
            <a:r>
              <a:rPr lang="en-US" sz="2025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40 — freeing BRAM for application logic.</a:t>
            </a:r>
            <a:endParaRPr lang="en-US" sz="2025" dirty="0"/>
          </a:p>
        </p:txBody>
      </p:sp>
      <p:sp>
        <p:nvSpPr>
          <p:cNvPr id="271" name="Shape 266"/>
          <p:cNvSpPr/>
          <p:nvPr/>
        </p:nvSpPr>
        <p:spPr>
          <a:xfrm>
            <a:off x="10461625" y="20777399"/>
            <a:ext cx="9356725" cy="19397465"/>
          </a:xfrm>
          <a:prstGeom prst="roundRect">
            <a:avLst>
              <a:gd name="adj" fmla="val 2240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272" name="Shape 267"/>
          <p:cNvSpPr/>
          <p:nvPr/>
        </p:nvSpPr>
        <p:spPr>
          <a:xfrm>
            <a:off x="10798176" y="21507648"/>
            <a:ext cx="8683625" cy="25400"/>
          </a:xfrm>
          <a:prstGeom prst="rect">
            <a:avLst/>
          </a:prstGeom>
          <a:solidFill>
            <a:srgbClr val="DBE6F5"/>
          </a:solidFill>
          <a:ln/>
        </p:spPr>
      </p:sp>
      <p:sp>
        <p:nvSpPr>
          <p:cNvPr id="273" name="Text 268"/>
          <p:cNvSpPr/>
          <p:nvPr/>
        </p:nvSpPr>
        <p:spPr>
          <a:xfrm>
            <a:off x="10773369" y="20877213"/>
            <a:ext cx="955198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· Fixed-Point Arithmetic</a:t>
            </a:r>
            <a:endParaRPr lang="en-US" sz="3750" dirty="0"/>
          </a:p>
        </p:txBody>
      </p:sp>
      <p:sp>
        <p:nvSpPr>
          <p:cNvPr id="274" name="Text 269"/>
          <p:cNvSpPr/>
          <p:nvPr/>
        </p:nvSpPr>
        <p:spPr>
          <a:xfrm>
            <a:off x="10798176" y="22347436"/>
            <a:ext cx="5190727" cy="27215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2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Integer-only </a:t>
            </a:r>
            <a:r>
              <a:rPr lang="en-US" sz="2250" b="1" dirty="0" err="1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datapath</a:t>
            </a:r>
            <a:r>
              <a:rPr lang="en-US" sz="22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5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25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floating-point unit. The whole engine runs on a </a:t>
            </a:r>
            <a:r>
              <a:rPr lang="en-US" sz="22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Tang Nano 9K @ 27 MHz 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25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(single FSM, 3 BRAMs, UART 1 Mbit/s).</a:t>
            </a:r>
            <a:endParaRPr lang="en-US" sz="2250" dirty="0"/>
          </a:p>
        </p:txBody>
      </p:sp>
      <p:sp>
        <p:nvSpPr>
          <p:cNvPr id="275" name="Shape 270"/>
          <p:cNvSpPr/>
          <p:nvPr/>
        </p:nvSpPr>
        <p:spPr>
          <a:xfrm>
            <a:off x="17291050" y="21637823"/>
            <a:ext cx="2190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</p:spPr>
      </p:sp>
      <p:pic>
        <p:nvPicPr>
          <p:cNvPr id="27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4085" y="21588414"/>
            <a:ext cx="3399431" cy="3399431"/>
          </a:xfrm>
          <a:prstGeom prst="rect">
            <a:avLst/>
          </a:prstGeom>
        </p:spPr>
      </p:pic>
      <p:sp>
        <p:nvSpPr>
          <p:cNvPr id="277" name="Text 271"/>
          <p:cNvSpPr/>
          <p:nvPr/>
        </p:nvSpPr>
        <p:spPr>
          <a:xfrm>
            <a:off x="16131937" y="24664095"/>
            <a:ext cx="3133963" cy="9241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Tang Nano 9K · GW1NR-9C</a:t>
            </a:r>
            <a:endParaRPr lang="en-US" dirty="0"/>
          </a:p>
        </p:txBody>
      </p:sp>
      <p:sp>
        <p:nvSpPr>
          <p:cNvPr id="278" name="Text 272"/>
          <p:cNvSpPr/>
          <p:nvPr/>
        </p:nvSpPr>
        <p:spPr>
          <a:xfrm>
            <a:off x="10768012" y="25319473"/>
            <a:ext cx="8944134" cy="797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Coordinate representation </a:t>
            </a:r>
            <a:r>
              <a:rPr lang="en-US" sz="21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16-bit signed integers in </a:t>
            </a:r>
            <a:r>
              <a:rPr lang="en-US" sz="210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[−1000, 1000] </a:t>
            </a:r>
            <a:r>
              <a:rPr lang="en-US" sz="21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min-max normalization:</a:t>
            </a:r>
            <a:endParaRPr lang="en-US" sz="2100" dirty="0"/>
          </a:p>
        </p:txBody>
      </p:sp>
      <p:sp>
        <p:nvSpPr>
          <p:cNvPr id="279" name="Text 273"/>
          <p:cNvSpPr/>
          <p:nvPr/>
        </p:nvSpPr>
        <p:spPr>
          <a:xfrm>
            <a:off x="12252324" y="26383494"/>
            <a:ext cx="1060053" cy="42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 </a:t>
            </a: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</a:t>
            </a:r>
            <a:endParaRPr lang="en-US" sz="2250" dirty="0"/>
          </a:p>
        </p:txBody>
      </p:sp>
      <p:sp>
        <p:nvSpPr>
          <p:cNvPr id="280" name="Text 274"/>
          <p:cNvSpPr/>
          <p:nvPr/>
        </p:nvSpPr>
        <p:spPr>
          <a:xfrm>
            <a:off x="13369527" y="26412069"/>
            <a:ext cx="18335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</a:t>
            </a:r>
            <a:endParaRPr lang="en-US" sz="2250" dirty="0"/>
          </a:p>
        </p:txBody>
      </p:sp>
      <p:sp>
        <p:nvSpPr>
          <p:cNvPr id="281" name="Text 275"/>
          <p:cNvSpPr/>
          <p:nvPr/>
        </p:nvSpPr>
        <p:spPr>
          <a:xfrm>
            <a:off x="13937852" y="26145369"/>
            <a:ext cx="1150620" cy="42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 − x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</a:t>
            </a:r>
            <a:endParaRPr lang="en-US" sz="2250" dirty="0"/>
          </a:p>
        </p:txBody>
      </p:sp>
      <p:sp>
        <p:nvSpPr>
          <p:cNvPr id="282" name="Shape 276"/>
          <p:cNvSpPr/>
          <p:nvPr/>
        </p:nvSpPr>
        <p:spPr>
          <a:xfrm>
            <a:off x="13610034" y="26570820"/>
            <a:ext cx="1684536" cy="12700"/>
          </a:xfrm>
          <a:prstGeom prst="rect">
            <a:avLst/>
          </a:prstGeom>
          <a:solidFill>
            <a:srgbClr val="1C3357"/>
          </a:solidFill>
          <a:ln/>
        </p:spPr>
      </p:sp>
      <p:sp>
        <p:nvSpPr>
          <p:cNvPr id="283" name="Text 277"/>
          <p:cNvSpPr/>
          <p:nvPr/>
        </p:nvSpPr>
        <p:spPr>
          <a:xfrm>
            <a:off x="13705284" y="26621620"/>
            <a:ext cx="1662490" cy="42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 </a:t>
            </a: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 x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</a:t>
            </a:r>
            <a:endParaRPr lang="en-US" sz="2250" dirty="0"/>
          </a:p>
        </p:txBody>
      </p:sp>
      <p:sp>
        <p:nvSpPr>
          <p:cNvPr id="284" name="Text 278"/>
          <p:cNvSpPr/>
          <p:nvPr/>
        </p:nvSpPr>
        <p:spPr>
          <a:xfrm>
            <a:off x="15427919" y="26412069"/>
            <a:ext cx="183356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2250" dirty="0"/>
          </a:p>
        </p:txBody>
      </p:sp>
      <p:sp>
        <p:nvSpPr>
          <p:cNvPr id="285" name="Text 279"/>
          <p:cNvSpPr/>
          <p:nvPr/>
        </p:nvSpPr>
        <p:spPr>
          <a:xfrm>
            <a:off x="15668425" y="26412069"/>
            <a:ext cx="109855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· 2s − s ,</a:t>
            </a:r>
            <a:endParaRPr lang="en-US" sz="2250" dirty="0"/>
          </a:p>
        </p:txBody>
      </p:sp>
      <p:sp>
        <p:nvSpPr>
          <p:cNvPr id="286" name="Text 280"/>
          <p:cNvSpPr/>
          <p:nvPr/>
        </p:nvSpPr>
        <p:spPr>
          <a:xfrm>
            <a:off x="16824126" y="26424771"/>
            <a:ext cx="1219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 = 1000</a:t>
            </a:r>
            <a:endParaRPr lang="en-US" sz="1875" dirty="0"/>
          </a:p>
        </p:txBody>
      </p:sp>
      <p:sp>
        <p:nvSpPr>
          <p:cNvPr id="287" name="Text 281"/>
          <p:cNvSpPr/>
          <p:nvPr/>
        </p:nvSpPr>
        <p:spPr>
          <a:xfrm>
            <a:off x="10768012" y="27113745"/>
            <a:ext cx="955198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80-bit node word </a:t>
            </a:r>
            <a:r>
              <a:rPr lang="en-US" sz="21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one BRAM entry per node:</a:t>
            </a:r>
            <a:endParaRPr lang="en-US" sz="2100" dirty="0"/>
          </a:p>
        </p:txBody>
      </p:sp>
      <p:sp>
        <p:nvSpPr>
          <p:cNvPr id="288" name="Shape 282"/>
          <p:cNvSpPr/>
          <p:nvPr/>
        </p:nvSpPr>
        <p:spPr>
          <a:xfrm>
            <a:off x="10768012" y="27510621"/>
            <a:ext cx="8709025" cy="527050"/>
          </a:xfrm>
          <a:prstGeom prst="roundRect">
            <a:avLst>
              <a:gd name="adj" fmla="val 21687"/>
            </a:avLst>
          </a:prstGeom>
          <a:ln w="12700">
            <a:solidFill>
              <a:srgbClr val="C9D4E4"/>
            </a:solidFill>
            <a:prstDash val="solid"/>
          </a:ln>
        </p:spPr>
      </p:sp>
      <p:sp>
        <p:nvSpPr>
          <p:cNvPr id="289" name="Shape 283"/>
          <p:cNvSpPr/>
          <p:nvPr/>
        </p:nvSpPr>
        <p:spPr>
          <a:xfrm>
            <a:off x="10780711" y="27523320"/>
            <a:ext cx="1933774" cy="501650"/>
          </a:xfrm>
          <a:prstGeom prst="rect">
            <a:avLst/>
          </a:prstGeom>
          <a:solidFill>
            <a:srgbClr val="F0F5FC"/>
          </a:solidFill>
          <a:ln/>
        </p:spPr>
      </p:sp>
      <p:sp>
        <p:nvSpPr>
          <p:cNvPr id="290" name="Shape 284"/>
          <p:cNvSpPr/>
          <p:nvPr/>
        </p:nvSpPr>
        <p:spPr>
          <a:xfrm>
            <a:off x="12701785" y="27523320"/>
            <a:ext cx="12700" cy="501650"/>
          </a:xfrm>
          <a:prstGeom prst="rect">
            <a:avLst/>
          </a:prstGeom>
          <a:solidFill>
            <a:srgbClr val="C9D4E4"/>
          </a:solidFill>
          <a:ln/>
        </p:spPr>
      </p:sp>
      <p:sp>
        <p:nvSpPr>
          <p:cNvPr id="291" name="Text 285"/>
          <p:cNvSpPr/>
          <p:nvPr/>
        </p:nvSpPr>
        <p:spPr>
          <a:xfrm>
            <a:off x="10742611" y="27628095"/>
            <a:ext cx="1997274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[16]</a:t>
            </a:r>
            <a:endParaRPr lang="en-US" sz="1800" dirty="0"/>
          </a:p>
        </p:txBody>
      </p:sp>
      <p:sp>
        <p:nvSpPr>
          <p:cNvPr id="292" name="Shape 286"/>
          <p:cNvSpPr/>
          <p:nvPr/>
        </p:nvSpPr>
        <p:spPr>
          <a:xfrm>
            <a:off x="12714485" y="27523320"/>
            <a:ext cx="1933972" cy="501650"/>
          </a:xfrm>
          <a:prstGeom prst="rect">
            <a:avLst/>
          </a:prstGeom>
          <a:solidFill>
            <a:srgbClr val="F0F5FC"/>
          </a:solidFill>
          <a:ln/>
        </p:spPr>
      </p:sp>
      <p:sp>
        <p:nvSpPr>
          <p:cNvPr id="293" name="Shape 287"/>
          <p:cNvSpPr/>
          <p:nvPr/>
        </p:nvSpPr>
        <p:spPr>
          <a:xfrm>
            <a:off x="14635757" y="27523320"/>
            <a:ext cx="12700" cy="501650"/>
          </a:xfrm>
          <a:prstGeom prst="rect">
            <a:avLst/>
          </a:prstGeom>
          <a:solidFill>
            <a:srgbClr val="C9D4E4"/>
          </a:solidFill>
          <a:ln/>
        </p:spPr>
      </p:sp>
      <p:sp>
        <p:nvSpPr>
          <p:cNvPr id="294" name="Text 288"/>
          <p:cNvSpPr/>
          <p:nvPr/>
        </p:nvSpPr>
        <p:spPr>
          <a:xfrm>
            <a:off x="12676385" y="27628095"/>
            <a:ext cx="199747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[16]</a:t>
            </a:r>
            <a:endParaRPr lang="en-US" sz="1800" dirty="0"/>
          </a:p>
        </p:txBody>
      </p:sp>
      <p:sp>
        <p:nvSpPr>
          <p:cNvPr id="295" name="Shape 289"/>
          <p:cNvSpPr/>
          <p:nvPr/>
        </p:nvSpPr>
        <p:spPr>
          <a:xfrm>
            <a:off x="14648456" y="27523320"/>
            <a:ext cx="973336" cy="501650"/>
          </a:xfrm>
          <a:prstGeom prst="rect">
            <a:avLst/>
          </a:prstGeom>
          <a:solidFill>
            <a:srgbClr val="FDF6EA"/>
          </a:solidFill>
          <a:ln/>
        </p:spPr>
      </p:sp>
      <p:sp>
        <p:nvSpPr>
          <p:cNvPr id="296" name="Shape 290"/>
          <p:cNvSpPr/>
          <p:nvPr/>
        </p:nvSpPr>
        <p:spPr>
          <a:xfrm>
            <a:off x="15609092" y="27523320"/>
            <a:ext cx="12700" cy="501650"/>
          </a:xfrm>
          <a:prstGeom prst="rect">
            <a:avLst/>
          </a:prstGeom>
          <a:solidFill>
            <a:srgbClr val="C9D4E4"/>
          </a:solidFill>
          <a:ln/>
        </p:spPr>
      </p:sp>
      <p:sp>
        <p:nvSpPr>
          <p:cNvPr id="297" name="Text 291"/>
          <p:cNvSpPr/>
          <p:nvPr/>
        </p:nvSpPr>
        <p:spPr>
          <a:xfrm>
            <a:off x="14610356" y="27628095"/>
            <a:ext cx="1036836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9A671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deg [8]</a:t>
            </a:r>
            <a:endParaRPr lang="en-US" sz="1800" dirty="0"/>
          </a:p>
        </p:txBody>
      </p:sp>
      <p:sp>
        <p:nvSpPr>
          <p:cNvPr id="298" name="Shape 292"/>
          <p:cNvSpPr/>
          <p:nvPr/>
        </p:nvSpPr>
        <p:spPr>
          <a:xfrm>
            <a:off x="15621792" y="27523320"/>
            <a:ext cx="3842544" cy="501650"/>
          </a:xfrm>
          <a:prstGeom prst="rect">
            <a:avLst/>
          </a:prstGeom>
          <a:solidFill>
            <a:srgbClr val="F0F5FC"/>
          </a:solidFill>
          <a:ln/>
        </p:spPr>
      </p:sp>
      <p:sp>
        <p:nvSpPr>
          <p:cNvPr id="299" name="Text 293"/>
          <p:cNvSpPr/>
          <p:nvPr/>
        </p:nvSpPr>
        <p:spPr>
          <a:xfrm>
            <a:off x="15564154" y="27628095"/>
            <a:ext cx="3957820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err [32]</a:t>
            </a:r>
            <a:endParaRPr lang="en-US" sz="1800" dirty="0"/>
          </a:p>
        </p:txBody>
      </p:sp>
      <p:sp>
        <p:nvSpPr>
          <p:cNvPr id="300" name="Text 294"/>
          <p:cNvSpPr/>
          <p:nvPr/>
        </p:nvSpPr>
        <p:spPr>
          <a:xfrm>
            <a:off x="10768012" y="28142445"/>
            <a:ext cx="8944134" cy="797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Squared-distance unit </a:t>
            </a:r>
            <a:r>
              <a:rPr lang="en-US" sz="21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maps directly onto a 9×9 DSP multiplier, overflow-free:</a:t>
            </a:r>
            <a:endParaRPr lang="en-US" sz="2100" dirty="0"/>
          </a:p>
        </p:txBody>
      </p:sp>
      <p:sp>
        <p:nvSpPr>
          <p:cNvPr id="301" name="Text 295"/>
          <p:cNvSpPr/>
          <p:nvPr/>
        </p:nvSpPr>
        <p:spPr>
          <a:xfrm>
            <a:off x="12647215" y="28968341"/>
            <a:ext cx="5417741" cy="410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Δx = ξ</a:t>
            </a:r>
            <a:r>
              <a:rPr lang="en-US" sz="1813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 </a:t>
            </a:r>
            <a:r>
              <a:rPr lang="en-US" sz="21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 x</a:t>
            </a:r>
            <a:r>
              <a:rPr lang="en-US" sz="1813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 </a:t>
            </a:r>
            <a:r>
              <a:rPr lang="en-US" sz="21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Δy = ξ</a:t>
            </a:r>
            <a:r>
              <a:rPr lang="en-US" sz="1813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</a:t>
            </a:r>
            <a:r>
              <a:rPr lang="en-US" sz="21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 y</a:t>
            </a:r>
            <a:r>
              <a:rPr lang="en-US" sz="1813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 </a:t>
            </a:r>
            <a:r>
              <a:rPr lang="en-US" sz="157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17-bit signed</a:t>
            </a:r>
            <a:endParaRPr lang="en-US" sz="2175" dirty="0"/>
          </a:p>
        </p:txBody>
      </p:sp>
      <p:sp>
        <p:nvSpPr>
          <p:cNvPr id="302" name="Text 296"/>
          <p:cNvSpPr/>
          <p:nvPr/>
        </p:nvSpPr>
        <p:spPr>
          <a:xfrm>
            <a:off x="13214349" y="29626757"/>
            <a:ext cx="4169827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d² = Δx² + Δy² </a:t>
            </a:r>
            <a:r>
              <a:rPr lang="en-US" sz="157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35-bit unsigned</a:t>
            </a:r>
            <a:endParaRPr lang="en-US" sz="2175" dirty="0"/>
          </a:p>
        </p:txBody>
      </p:sp>
      <p:sp>
        <p:nvSpPr>
          <p:cNvPr id="303" name="Text 297"/>
          <p:cNvSpPr/>
          <p:nvPr/>
        </p:nvSpPr>
        <p:spPr>
          <a:xfrm>
            <a:off x="10768012" y="30049033"/>
            <a:ext cx="955198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Parametric learning rates </a:t>
            </a:r>
            <a:r>
              <a:rPr lang="en-US" sz="2100" dirty="0">
                <a:solidFill>
                  <a:srgbClr val="4454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one multiply + shift each (single DSP cycle):</a:t>
            </a:r>
            <a:endParaRPr lang="en-US" sz="2100" dirty="0"/>
          </a:p>
        </p:txBody>
      </p:sp>
      <p:sp>
        <p:nvSpPr>
          <p:cNvPr id="304" name="Shape 298"/>
          <p:cNvSpPr/>
          <p:nvPr/>
        </p:nvSpPr>
        <p:spPr>
          <a:xfrm>
            <a:off x="10768012" y="30484007"/>
            <a:ext cx="8683625" cy="920750"/>
          </a:xfrm>
          <a:prstGeom prst="roundRect">
            <a:avLst>
              <a:gd name="adj" fmla="val 12414"/>
            </a:avLst>
          </a:prstGeom>
          <a:solidFill>
            <a:srgbClr val="F0F5FC"/>
          </a:solidFill>
          <a:ln/>
        </p:spPr>
      </p:sp>
      <p:sp>
        <p:nvSpPr>
          <p:cNvPr id="305" name="Text 299"/>
          <p:cNvSpPr/>
          <p:nvPr/>
        </p:nvSpPr>
        <p:spPr>
          <a:xfrm>
            <a:off x="10977562" y="30811033"/>
            <a:ext cx="20955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Winner (Q8)</a:t>
            </a:r>
            <a:endParaRPr lang="en-US" sz="1800" dirty="0"/>
          </a:p>
        </p:txBody>
      </p:sp>
      <p:sp>
        <p:nvSpPr>
          <p:cNvPr id="306" name="Text 300"/>
          <p:cNvSpPr/>
          <p:nvPr/>
        </p:nvSpPr>
        <p:spPr>
          <a:xfrm>
            <a:off x="13034962" y="30779282"/>
            <a:ext cx="410368" cy="36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Δx</a:t>
            </a:r>
            <a:endParaRPr lang="en-US" sz="2250" dirty="0"/>
          </a:p>
        </p:txBody>
      </p:sp>
      <p:sp>
        <p:nvSpPr>
          <p:cNvPr id="307" name="Text 301"/>
          <p:cNvSpPr/>
          <p:nvPr/>
        </p:nvSpPr>
        <p:spPr>
          <a:xfrm>
            <a:off x="13483430" y="30811033"/>
            <a:ext cx="29805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s₁</a:t>
            </a:r>
            <a:endParaRPr lang="en-US" sz="1875" dirty="0"/>
          </a:p>
        </p:txBody>
      </p:sp>
      <p:sp>
        <p:nvSpPr>
          <p:cNvPr id="308" name="Text 302"/>
          <p:cNvSpPr/>
          <p:nvPr/>
        </p:nvSpPr>
        <p:spPr>
          <a:xfrm>
            <a:off x="13819584" y="30766583"/>
            <a:ext cx="429021" cy="36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⌊</a:t>
            </a:r>
            <a:endParaRPr lang="en-US" sz="2250" dirty="0"/>
          </a:p>
        </p:txBody>
      </p:sp>
      <p:sp>
        <p:nvSpPr>
          <p:cNvPr id="309" name="Text 303"/>
          <p:cNvSpPr/>
          <p:nvPr/>
        </p:nvSpPr>
        <p:spPr>
          <a:xfrm>
            <a:off x="14381955" y="30560207"/>
            <a:ext cx="1667510" cy="42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77 (ξ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 </a:t>
            </a: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 x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s₁</a:t>
            </a: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2250" dirty="0"/>
          </a:p>
        </p:txBody>
      </p:sp>
      <p:sp>
        <p:nvSpPr>
          <p:cNvPr id="310" name="Shape 304"/>
          <p:cNvSpPr/>
          <p:nvPr/>
        </p:nvSpPr>
        <p:spPr>
          <a:xfrm>
            <a:off x="14904441" y="30985658"/>
            <a:ext cx="453430" cy="12700"/>
          </a:xfrm>
          <a:prstGeom prst="rect">
            <a:avLst/>
          </a:prstGeom>
          <a:solidFill>
            <a:srgbClr val="1C3357"/>
          </a:solidFill>
          <a:ln/>
        </p:spPr>
      </p:sp>
      <p:sp>
        <p:nvSpPr>
          <p:cNvPr id="311" name="Text 305"/>
          <p:cNvSpPr/>
          <p:nvPr/>
        </p:nvSpPr>
        <p:spPr>
          <a:xfrm>
            <a:off x="14999691" y="31036458"/>
            <a:ext cx="308273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2⁸</a:t>
            </a:r>
            <a:endParaRPr lang="en-US" sz="1800" dirty="0"/>
          </a:p>
        </p:txBody>
      </p:sp>
      <p:sp>
        <p:nvSpPr>
          <p:cNvPr id="312" name="Text 306"/>
          <p:cNvSpPr/>
          <p:nvPr/>
        </p:nvSpPr>
        <p:spPr>
          <a:xfrm>
            <a:off x="16090106" y="30766583"/>
            <a:ext cx="176410" cy="36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⌋</a:t>
            </a:r>
            <a:endParaRPr lang="en-US" sz="2250" dirty="0"/>
          </a:p>
        </p:txBody>
      </p:sp>
      <p:sp>
        <p:nvSpPr>
          <p:cNvPr id="313" name="Text 307"/>
          <p:cNvSpPr/>
          <p:nvPr/>
        </p:nvSpPr>
        <p:spPr>
          <a:xfrm>
            <a:off x="16342716" y="30776505"/>
            <a:ext cx="1397655" cy="373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ε</a:t>
            </a:r>
            <a:r>
              <a:rPr lang="en-US" sz="1438" baseline="-4000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 </a:t>
            </a:r>
            <a:r>
              <a:rPr lang="en-US" sz="172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≈ 0.301</a:t>
            </a:r>
            <a:endParaRPr lang="en-US" sz="1725" dirty="0"/>
          </a:p>
        </p:txBody>
      </p:sp>
      <p:sp>
        <p:nvSpPr>
          <p:cNvPr id="314" name="Shape 308"/>
          <p:cNvSpPr/>
          <p:nvPr/>
        </p:nvSpPr>
        <p:spPr>
          <a:xfrm>
            <a:off x="10768012" y="31480958"/>
            <a:ext cx="8683625" cy="920750"/>
          </a:xfrm>
          <a:prstGeom prst="roundRect">
            <a:avLst>
              <a:gd name="adj" fmla="val 12414"/>
            </a:avLst>
          </a:prstGeom>
          <a:solidFill>
            <a:srgbClr val="F0F5FC"/>
          </a:solidFill>
          <a:ln/>
        </p:spPr>
      </p:sp>
      <p:sp>
        <p:nvSpPr>
          <p:cNvPr id="315" name="Text 309"/>
          <p:cNvSpPr/>
          <p:nvPr/>
        </p:nvSpPr>
        <p:spPr>
          <a:xfrm>
            <a:off x="10977562" y="31807982"/>
            <a:ext cx="20955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Neighbor (Q16)</a:t>
            </a:r>
            <a:endParaRPr lang="en-US" sz="1800" dirty="0"/>
          </a:p>
        </p:txBody>
      </p:sp>
      <p:sp>
        <p:nvSpPr>
          <p:cNvPr id="316" name="Text 310"/>
          <p:cNvSpPr/>
          <p:nvPr/>
        </p:nvSpPr>
        <p:spPr>
          <a:xfrm>
            <a:off x="13034962" y="31776233"/>
            <a:ext cx="410368" cy="36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Δx</a:t>
            </a:r>
            <a:endParaRPr lang="en-US" sz="2250" dirty="0"/>
          </a:p>
        </p:txBody>
      </p:sp>
      <p:sp>
        <p:nvSpPr>
          <p:cNvPr id="317" name="Text 311"/>
          <p:cNvSpPr/>
          <p:nvPr/>
        </p:nvSpPr>
        <p:spPr>
          <a:xfrm>
            <a:off x="13483430" y="31807982"/>
            <a:ext cx="2166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75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875" dirty="0"/>
          </a:p>
        </p:txBody>
      </p:sp>
      <p:sp>
        <p:nvSpPr>
          <p:cNvPr id="318" name="Text 312"/>
          <p:cNvSpPr/>
          <p:nvPr/>
        </p:nvSpPr>
        <p:spPr>
          <a:xfrm>
            <a:off x="13738224" y="31763533"/>
            <a:ext cx="429023" cy="368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⌊</a:t>
            </a:r>
            <a:endParaRPr lang="en-US" sz="2250" dirty="0"/>
          </a:p>
        </p:txBody>
      </p:sp>
      <p:sp>
        <p:nvSpPr>
          <p:cNvPr id="319" name="Text 313"/>
          <p:cNvSpPr/>
          <p:nvPr/>
        </p:nvSpPr>
        <p:spPr>
          <a:xfrm>
            <a:off x="14300596" y="31557158"/>
            <a:ext cx="1621671" cy="42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66 (ξ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 </a:t>
            </a: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 x</a:t>
            </a:r>
            <a:r>
              <a:rPr lang="en-US" sz="1875" i="1" baseline="-40000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2250" dirty="0"/>
          </a:p>
        </p:txBody>
      </p:sp>
      <p:sp>
        <p:nvSpPr>
          <p:cNvPr id="320" name="Shape 314"/>
          <p:cNvSpPr/>
          <p:nvPr/>
        </p:nvSpPr>
        <p:spPr>
          <a:xfrm>
            <a:off x="14733785" y="31982608"/>
            <a:ext cx="590550" cy="12700"/>
          </a:xfrm>
          <a:prstGeom prst="rect">
            <a:avLst/>
          </a:prstGeom>
          <a:solidFill>
            <a:srgbClr val="1C3357"/>
          </a:solidFill>
          <a:ln/>
        </p:spPr>
      </p:sp>
      <p:sp>
        <p:nvSpPr>
          <p:cNvPr id="321" name="Text 315"/>
          <p:cNvSpPr/>
          <p:nvPr/>
        </p:nvSpPr>
        <p:spPr>
          <a:xfrm>
            <a:off x="14829035" y="32033408"/>
            <a:ext cx="459105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2¹⁶</a:t>
            </a:r>
            <a:endParaRPr lang="en-US" sz="1800" dirty="0"/>
          </a:p>
        </p:txBody>
      </p:sp>
      <p:sp>
        <p:nvSpPr>
          <p:cNvPr id="322" name="Text 316"/>
          <p:cNvSpPr/>
          <p:nvPr/>
        </p:nvSpPr>
        <p:spPr>
          <a:xfrm>
            <a:off x="15967074" y="31763533"/>
            <a:ext cx="176411" cy="368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1C33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⌋</a:t>
            </a:r>
            <a:endParaRPr lang="en-US" sz="2250" dirty="0"/>
          </a:p>
        </p:txBody>
      </p:sp>
      <p:sp>
        <p:nvSpPr>
          <p:cNvPr id="323" name="Text 317"/>
          <p:cNvSpPr/>
          <p:nvPr/>
        </p:nvSpPr>
        <p:spPr>
          <a:xfrm>
            <a:off x="16219685" y="31773454"/>
            <a:ext cx="1397655" cy="373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ε</a:t>
            </a:r>
            <a:r>
              <a:rPr lang="en-US" sz="1438" baseline="-4000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 </a:t>
            </a:r>
            <a:r>
              <a:rPr lang="en-US" sz="1725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≈ 0.001</a:t>
            </a:r>
            <a:endParaRPr lang="en-US" sz="1725" dirty="0"/>
          </a:p>
        </p:txBody>
      </p:sp>
      <p:sp>
        <p:nvSpPr>
          <p:cNvPr id="324" name="Shape 318"/>
          <p:cNvSpPr/>
          <p:nvPr/>
        </p:nvSpPr>
        <p:spPr>
          <a:xfrm>
            <a:off x="10768012" y="32477908"/>
            <a:ext cx="8683625" cy="520700"/>
          </a:xfrm>
          <a:prstGeom prst="roundRect">
            <a:avLst>
              <a:gd name="adj" fmla="val 21951"/>
            </a:avLst>
          </a:prstGeom>
          <a:solidFill>
            <a:srgbClr val="FFFDF7"/>
          </a:solidFill>
          <a:ln w="12700">
            <a:solidFill>
              <a:srgbClr val="ECD9B3"/>
            </a:solidFill>
            <a:prstDash val="solid"/>
          </a:ln>
        </p:spPr>
      </p:sp>
      <p:sp>
        <p:nvSpPr>
          <p:cNvPr id="325" name="Text 319"/>
          <p:cNvSpPr/>
          <p:nvPr/>
        </p:nvSpPr>
        <p:spPr>
          <a:xfrm>
            <a:off x="10990261" y="32604908"/>
            <a:ext cx="279509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A6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Multiplierless error decay</a:t>
            </a:r>
            <a:endParaRPr lang="en-US" sz="1800" dirty="0"/>
          </a:p>
        </p:txBody>
      </p:sp>
      <p:sp>
        <p:nvSpPr>
          <p:cNvPr id="326" name="Text 320"/>
          <p:cNvSpPr/>
          <p:nvPr/>
        </p:nvSpPr>
        <p:spPr>
          <a:xfrm>
            <a:off x="13683654" y="32566808"/>
            <a:ext cx="245872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err −= err ≫ 8</a:t>
            </a:r>
            <a:endParaRPr lang="en-US" sz="2025" dirty="0"/>
          </a:p>
        </p:txBody>
      </p:sp>
      <p:sp>
        <p:nvSpPr>
          <p:cNvPr id="327" name="Text 321"/>
          <p:cNvSpPr/>
          <p:nvPr/>
        </p:nvSpPr>
        <p:spPr>
          <a:xfrm>
            <a:off x="16071253" y="32604908"/>
            <a:ext cx="266848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25" i="1" dirty="0">
                <a:solidFill>
                  <a:srgbClr val="9A6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multiplier (β ≈ 0.9961)</a:t>
            </a:r>
            <a:endParaRPr lang="en-US" sz="1725" dirty="0"/>
          </a:p>
        </p:txBody>
      </p:sp>
      <p:sp>
        <p:nvSpPr>
          <p:cNvPr id="328" name="Shape 322"/>
          <p:cNvSpPr/>
          <p:nvPr/>
        </p:nvSpPr>
        <p:spPr>
          <a:xfrm>
            <a:off x="10768012" y="33103382"/>
            <a:ext cx="8683625" cy="1319411"/>
          </a:xfrm>
          <a:prstGeom prst="roundRect">
            <a:avLst>
              <a:gd name="adj" fmla="val 8663"/>
            </a:avLst>
          </a:prstGeom>
          <a:solidFill>
            <a:srgbClr val="F6F8FB"/>
          </a:solidFill>
          <a:ln/>
        </p:spPr>
      </p:sp>
      <p:sp>
        <p:nvSpPr>
          <p:cNvPr id="329" name="Text 323"/>
          <p:cNvSpPr/>
          <p:nvPr/>
        </p:nvSpPr>
        <p:spPr>
          <a:xfrm>
            <a:off x="10939462" y="33217682"/>
            <a:ext cx="8601234" cy="11289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sz="1800" b="0">
                <a:solidFill>
                  <a:srgbClr val="17252E"/>
                </a:solidFill>
                <a:latin typeface="Calibri"/>
              </a:rPr>
              <a:t>Fused update: UPDATE handles winner error/move; NB_SCAN fuses node-error decay, edge aging, neighbor move, and pruning in one scan - regular per-edge ops, path to FPGA parallelism.</a:t>
            </a:r>
            <a:endParaRPr lang="en-US" sz="1950" dirty="0"/>
          </a:p>
        </p:txBody>
      </p:sp>
      <p:sp>
        <p:nvSpPr>
          <p:cNvPr id="330" name="Shape 324"/>
          <p:cNvSpPr/>
          <p:nvPr/>
        </p:nvSpPr>
        <p:spPr>
          <a:xfrm>
            <a:off x="20046951" y="6653212"/>
            <a:ext cx="9623425" cy="14174985"/>
          </a:xfrm>
          <a:prstGeom prst="roundRect">
            <a:avLst>
              <a:gd name="adj" fmla="val 2177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331" name="Shape 325"/>
          <p:cNvSpPr/>
          <p:nvPr/>
        </p:nvSpPr>
        <p:spPr>
          <a:xfrm>
            <a:off x="20383500" y="7383463"/>
            <a:ext cx="8950325" cy="25400"/>
          </a:xfrm>
          <a:prstGeom prst="rect">
            <a:avLst/>
          </a:prstGeom>
          <a:solidFill>
            <a:srgbClr val="DBE6F5"/>
          </a:solidFill>
          <a:ln/>
        </p:spPr>
      </p:sp>
      <p:sp>
        <p:nvSpPr>
          <p:cNvPr id="332" name="Text 326"/>
          <p:cNvSpPr/>
          <p:nvPr/>
        </p:nvSpPr>
        <p:spPr>
          <a:xfrm>
            <a:off x="20383500" y="6704013"/>
            <a:ext cx="984535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· Results — It Fits, and It Learns</a:t>
            </a:r>
            <a:endParaRPr lang="en-US" sz="3750" dirty="0"/>
          </a:p>
        </p:txBody>
      </p:sp>
      <p:sp>
        <p:nvSpPr>
          <p:cNvPr id="333" name="Shape 327"/>
          <p:cNvSpPr/>
          <p:nvPr/>
        </p:nvSpPr>
        <p:spPr>
          <a:xfrm>
            <a:off x="20383500" y="7504113"/>
            <a:ext cx="2123281" cy="1447800"/>
          </a:xfrm>
          <a:prstGeom prst="roundRect">
            <a:avLst>
              <a:gd name="adj" fmla="val 9211"/>
            </a:avLst>
          </a:prstGeom>
          <a:solidFill>
            <a:srgbClr val="F0F5FC"/>
          </a:solidFill>
          <a:ln/>
        </p:spPr>
      </p:sp>
      <p:sp>
        <p:nvSpPr>
          <p:cNvPr id="334" name="Text 328"/>
          <p:cNvSpPr/>
          <p:nvPr/>
        </p:nvSpPr>
        <p:spPr>
          <a:xfrm>
            <a:off x="20593050" y="7694613"/>
            <a:ext cx="1874599" cy="50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38%</a:t>
            </a:r>
            <a:endParaRPr lang="en-US" sz="3300" dirty="0"/>
          </a:p>
        </p:txBody>
      </p:sp>
      <p:sp>
        <p:nvSpPr>
          <p:cNvPr id="335" name="Text 329"/>
          <p:cNvSpPr/>
          <p:nvPr/>
        </p:nvSpPr>
        <p:spPr>
          <a:xfrm>
            <a:off x="20593050" y="8202613"/>
            <a:ext cx="1780381" cy="5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 · 3,205/8,640</a:t>
            </a:r>
            <a:endParaRPr lang="en-US" sz="1800" dirty="0"/>
          </a:p>
        </p:txBody>
      </p:sp>
      <p:sp>
        <p:nvSpPr>
          <p:cNvPr id="336" name="Shape 330"/>
          <p:cNvSpPr/>
          <p:nvPr/>
        </p:nvSpPr>
        <p:spPr>
          <a:xfrm>
            <a:off x="22659182" y="7504113"/>
            <a:ext cx="2123281" cy="1447800"/>
          </a:xfrm>
          <a:prstGeom prst="roundRect">
            <a:avLst>
              <a:gd name="adj" fmla="val 9211"/>
            </a:avLst>
          </a:prstGeom>
          <a:solidFill>
            <a:srgbClr val="F0F5FC"/>
          </a:solidFill>
          <a:ln/>
        </p:spPr>
      </p:sp>
      <p:sp>
        <p:nvSpPr>
          <p:cNvPr id="337" name="Text 331"/>
          <p:cNvSpPr/>
          <p:nvPr/>
        </p:nvSpPr>
        <p:spPr>
          <a:xfrm>
            <a:off x="22868732" y="7694613"/>
            <a:ext cx="1874599" cy="50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22%</a:t>
            </a:r>
            <a:endParaRPr lang="en-US" sz="3300" dirty="0"/>
          </a:p>
        </p:txBody>
      </p:sp>
      <p:sp>
        <p:nvSpPr>
          <p:cNvPr id="338" name="Text 332"/>
          <p:cNvSpPr/>
          <p:nvPr/>
        </p:nvSpPr>
        <p:spPr>
          <a:xfrm>
            <a:off x="22868732" y="8202613"/>
            <a:ext cx="1874599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 · 1,408/6,693</a:t>
            </a:r>
            <a:endParaRPr lang="en-US" sz="1800" dirty="0"/>
          </a:p>
        </p:txBody>
      </p:sp>
      <p:sp>
        <p:nvSpPr>
          <p:cNvPr id="339" name="Shape 333"/>
          <p:cNvSpPr/>
          <p:nvPr/>
        </p:nvSpPr>
        <p:spPr>
          <a:xfrm>
            <a:off x="24934864" y="7504113"/>
            <a:ext cx="2123281" cy="1447800"/>
          </a:xfrm>
          <a:prstGeom prst="roundRect">
            <a:avLst>
              <a:gd name="adj" fmla="val 9211"/>
            </a:avLst>
          </a:prstGeom>
          <a:solidFill>
            <a:srgbClr val="F0F5FC"/>
          </a:solidFill>
          <a:ln/>
        </p:spPr>
      </p:sp>
      <p:sp>
        <p:nvSpPr>
          <p:cNvPr id="340" name="Text 334"/>
          <p:cNvSpPr/>
          <p:nvPr/>
        </p:nvSpPr>
        <p:spPr>
          <a:xfrm>
            <a:off x="25144414" y="7694613"/>
            <a:ext cx="1874599" cy="50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24%</a:t>
            </a:r>
            <a:endParaRPr lang="en-US" sz="3300" dirty="0"/>
          </a:p>
        </p:txBody>
      </p:sp>
      <p:sp>
        <p:nvSpPr>
          <p:cNvPr id="341" name="Text 335"/>
          <p:cNvSpPr/>
          <p:nvPr/>
        </p:nvSpPr>
        <p:spPr>
          <a:xfrm>
            <a:off x="25144414" y="8202613"/>
            <a:ext cx="1874599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BSRAM · 6/26</a:t>
            </a:r>
            <a:endParaRPr lang="en-US" sz="1800" dirty="0"/>
          </a:p>
        </p:txBody>
      </p:sp>
      <p:sp>
        <p:nvSpPr>
          <p:cNvPr id="342" name="Shape 336"/>
          <p:cNvSpPr/>
          <p:nvPr/>
        </p:nvSpPr>
        <p:spPr>
          <a:xfrm>
            <a:off x="27210544" y="7504113"/>
            <a:ext cx="2123281" cy="1447800"/>
          </a:xfrm>
          <a:prstGeom prst="roundRect">
            <a:avLst>
              <a:gd name="adj" fmla="val 9211"/>
            </a:avLst>
          </a:prstGeom>
          <a:solidFill>
            <a:srgbClr val="F0F5FC"/>
          </a:solidFill>
          <a:ln/>
        </p:spPr>
      </p:sp>
      <p:sp>
        <p:nvSpPr>
          <p:cNvPr id="343" name="Text 337"/>
          <p:cNvSpPr/>
          <p:nvPr/>
        </p:nvSpPr>
        <p:spPr>
          <a:xfrm>
            <a:off x="27420094" y="7694613"/>
            <a:ext cx="1874599" cy="50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50%</a:t>
            </a:r>
            <a:endParaRPr lang="en-US" sz="3300" dirty="0"/>
          </a:p>
        </p:txBody>
      </p:sp>
      <p:sp>
        <p:nvSpPr>
          <p:cNvPr id="344" name="Text 338"/>
          <p:cNvSpPr/>
          <p:nvPr/>
        </p:nvSpPr>
        <p:spPr>
          <a:xfrm>
            <a:off x="27420094" y="8202613"/>
            <a:ext cx="1874599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DSP · 5/10</a:t>
            </a:r>
            <a:endParaRPr lang="en-US" sz="1800" dirty="0"/>
          </a:p>
        </p:txBody>
      </p:sp>
      <p:sp>
        <p:nvSpPr>
          <p:cNvPr id="345" name="Text 339"/>
          <p:cNvSpPr/>
          <p:nvPr/>
        </p:nvSpPr>
        <p:spPr>
          <a:xfrm>
            <a:off x="20383500" y="9047163"/>
            <a:ext cx="9218835" cy="863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Place-and-route on Gowin GW1NR-LV9QN88PC6 (Gowin EDA V1.9.12.01) — </a:t>
            </a: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62% LUT and 76% BRAM headroom </a:t>
            </a:r>
            <a:r>
              <a:rPr lang="en-US" sz="21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 for application logic.</a:t>
            </a:r>
            <a:endParaRPr lang="en-US" sz="2100" dirty="0"/>
          </a:p>
        </p:txBody>
      </p:sp>
      <p:sp>
        <p:nvSpPr>
          <p:cNvPr id="346" name="Shape 340"/>
          <p:cNvSpPr/>
          <p:nvPr/>
        </p:nvSpPr>
        <p:spPr>
          <a:xfrm>
            <a:off x="20383500" y="9967913"/>
            <a:ext cx="4427538" cy="3537545"/>
          </a:xfrm>
          <a:prstGeom prst="roundRect">
            <a:avLst>
              <a:gd name="adj" fmla="val 3770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</p:spPr>
      </p:sp>
      <p:pic>
        <p:nvPicPr>
          <p:cNvPr id="347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10502" y="10094913"/>
            <a:ext cx="4173538" cy="3283546"/>
          </a:xfrm>
          <a:prstGeom prst="rect">
            <a:avLst/>
          </a:prstGeom>
        </p:spPr>
      </p:pic>
      <p:sp>
        <p:nvSpPr>
          <p:cNvPr id="348" name="Shape 341"/>
          <p:cNvSpPr/>
          <p:nvPr/>
        </p:nvSpPr>
        <p:spPr>
          <a:xfrm>
            <a:off x="24906289" y="9967913"/>
            <a:ext cx="4427538" cy="3537545"/>
          </a:xfrm>
          <a:prstGeom prst="roundRect">
            <a:avLst>
              <a:gd name="adj" fmla="val 3770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</p:spPr>
      </p:sp>
      <p:pic>
        <p:nvPicPr>
          <p:cNvPr id="349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33288" y="10094913"/>
            <a:ext cx="4173538" cy="3283546"/>
          </a:xfrm>
          <a:prstGeom prst="rect">
            <a:avLst/>
          </a:prstGeom>
        </p:spPr>
      </p:pic>
      <p:sp>
        <p:nvSpPr>
          <p:cNvPr id="350" name="Text 342"/>
          <p:cNvSpPr/>
          <p:nvPr/>
        </p:nvSpPr>
        <p:spPr>
          <a:xfrm>
            <a:off x="20383500" y="13600708"/>
            <a:ext cx="9218835" cy="1258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2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Topologies learned </a:t>
            </a:r>
            <a:r>
              <a:rPr lang="en-US" sz="2025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FPGA </a:t>
            </a:r>
            <a:r>
              <a:rPr lang="en-US" sz="202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streamed via UART snapshots. Left: Two Moons (epoch 32). Right: Concentric Circles (epoch 64). 100 samples each, N</a:t>
            </a:r>
            <a:r>
              <a:rPr lang="en-US" sz="1688" baseline="-4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</a:t>
            </a:r>
            <a:r>
              <a:rPr lang="en-US" sz="202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40.</a:t>
            </a:r>
            <a:endParaRPr lang="en-US" sz="2025" dirty="0"/>
          </a:p>
        </p:txBody>
      </p:sp>
      <p:sp>
        <p:nvSpPr>
          <p:cNvPr id="351" name="Shape 343"/>
          <p:cNvSpPr/>
          <p:nvPr/>
        </p:nvSpPr>
        <p:spPr>
          <a:xfrm>
            <a:off x="20325446" y="18043725"/>
            <a:ext cx="4398963" cy="1117600"/>
          </a:xfrm>
          <a:prstGeom prst="roundRect">
            <a:avLst>
              <a:gd name="adj" fmla="val 11932"/>
            </a:avLst>
          </a:prstGeom>
          <a:solidFill>
            <a:srgbClr val="F0F5FC"/>
          </a:solidFill>
          <a:ln/>
        </p:spPr>
      </p:sp>
      <p:sp>
        <p:nvSpPr>
          <p:cNvPr id="352" name="Text 344"/>
          <p:cNvSpPr/>
          <p:nvPr/>
        </p:nvSpPr>
        <p:spPr>
          <a:xfrm>
            <a:off x="20573096" y="18253275"/>
            <a:ext cx="4294029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Moons (final)</a:t>
            </a:r>
            <a:endParaRPr lang="en-US" sz="1875" dirty="0"/>
          </a:p>
        </p:txBody>
      </p:sp>
      <p:sp>
        <p:nvSpPr>
          <p:cNvPr id="353" name="Text 345"/>
          <p:cNvSpPr/>
          <p:nvPr/>
        </p:nvSpPr>
        <p:spPr>
          <a:xfrm>
            <a:off x="20573096" y="18570774"/>
            <a:ext cx="429402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QE </a:t>
            </a:r>
            <a:r>
              <a:rPr lang="en-US" sz="22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0.146 </a:t>
            </a:r>
            <a:r>
              <a:rPr lang="en-US" sz="225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· TE </a:t>
            </a:r>
            <a:r>
              <a:rPr lang="en-US" sz="22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0.01</a:t>
            </a:r>
            <a:endParaRPr lang="en-US" sz="2250" dirty="0"/>
          </a:p>
        </p:txBody>
      </p:sp>
      <p:sp>
        <p:nvSpPr>
          <p:cNvPr id="354" name="Shape 346"/>
          <p:cNvSpPr/>
          <p:nvPr/>
        </p:nvSpPr>
        <p:spPr>
          <a:xfrm>
            <a:off x="24876810" y="18043725"/>
            <a:ext cx="4398963" cy="1117600"/>
          </a:xfrm>
          <a:prstGeom prst="roundRect">
            <a:avLst>
              <a:gd name="adj" fmla="val 11932"/>
            </a:avLst>
          </a:prstGeom>
          <a:solidFill>
            <a:srgbClr val="F0F5FC"/>
          </a:solidFill>
          <a:ln/>
        </p:spPr>
      </p:sp>
      <p:sp>
        <p:nvSpPr>
          <p:cNvPr id="355" name="Text 347"/>
          <p:cNvSpPr/>
          <p:nvPr/>
        </p:nvSpPr>
        <p:spPr>
          <a:xfrm>
            <a:off x="25124460" y="18253275"/>
            <a:ext cx="4294029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Concentric Circles (final)</a:t>
            </a:r>
            <a:endParaRPr lang="en-US" sz="1875" dirty="0"/>
          </a:p>
        </p:txBody>
      </p:sp>
      <p:sp>
        <p:nvSpPr>
          <p:cNvPr id="356" name="Text 348"/>
          <p:cNvSpPr/>
          <p:nvPr/>
        </p:nvSpPr>
        <p:spPr>
          <a:xfrm>
            <a:off x="25124460" y="18570774"/>
            <a:ext cx="429402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QE </a:t>
            </a:r>
            <a:r>
              <a:rPr lang="en-US" sz="22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0.196 </a:t>
            </a:r>
            <a:r>
              <a:rPr lang="en-US" sz="2250" dirty="0">
                <a:solidFill>
                  <a:srgbClr val="1C33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· TE </a:t>
            </a:r>
            <a:r>
              <a:rPr lang="en-US" sz="22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0.07</a:t>
            </a:r>
            <a:endParaRPr lang="en-US" sz="2250" dirty="0"/>
          </a:p>
        </p:txBody>
      </p:sp>
      <p:sp>
        <p:nvSpPr>
          <p:cNvPr id="357" name="Text 349"/>
          <p:cNvSpPr/>
          <p:nvPr/>
        </p:nvSpPr>
        <p:spPr>
          <a:xfrm>
            <a:off x="20325446" y="19256574"/>
            <a:ext cx="9218835" cy="1258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025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QE </a:t>
            </a:r>
            <a:r>
              <a:rPr lang="en-US" sz="202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(quantization error) drops steadily on both datasets and </a:t>
            </a:r>
            <a:r>
              <a:rPr lang="en-US" sz="2025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 </a:t>
            </a:r>
            <a:r>
              <a:rPr lang="en-US" sz="202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(topological error) stays near zero — the integer engine matches floating-point GNG quality. TE drifts slightly on Circles only after N </a:t>
            </a:r>
            <a:r>
              <a:rPr lang="en-US" sz="1688" baseline="-4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</a:t>
            </a:r>
            <a:r>
              <a:rPr lang="en-US" sz="202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saturates.</a:t>
            </a:r>
            <a:endParaRPr lang="en-US" sz="2025" dirty="0"/>
          </a:p>
        </p:txBody>
      </p:sp>
      <p:sp>
        <p:nvSpPr>
          <p:cNvPr id="358" name="Shape 350"/>
          <p:cNvSpPr/>
          <p:nvPr/>
        </p:nvSpPr>
        <p:spPr>
          <a:xfrm>
            <a:off x="20076240" y="21004016"/>
            <a:ext cx="9623425" cy="4018955"/>
          </a:xfrm>
          <a:prstGeom prst="roundRect">
            <a:avLst>
              <a:gd name="adj" fmla="val 5214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359" name="Shape 351"/>
          <p:cNvSpPr/>
          <p:nvPr/>
        </p:nvSpPr>
        <p:spPr>
          <a:xfrm>
            <a:off x="20412789" y="21734265"/>
            <a:ext cx="8950325" cy="25400"/>
          </a:xfrm>
          <a:prstGeom prst="rect">
            <a:avLst/>
          </a:prstGeom>
          <a:solidFill>
            <a:srgbClr val="DBE6F5"/>
          </a:solidFill>
          <a:ln/>
        </p:spPr>
      </p:sp>
      <p:sp>
        <p:nvSpPr>
          <p:cNvPr id="360" name="Text 352"/>
          <p:cNvSpPr/>
          <p:nvPr/>
        </p:nvSpPr>
        <p:spPr>
          <a:xfrm>
            <a:off x="20412789" y="21110575"/>
            <a:ext cx="984535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· Deterministic Real-Time Throughput</a:t>
            </a:r>
            <a:endParaRPr lang="en-US" sz="3750" dirty="0"/>
          </a:p>
        </p:txBody>
      </p:sp>
      <p:sp>
        <p:nvSpPr>
          <p:cNvPr id="361" name="Shape 353"/>
          <p:cNvSpPr/>
          <p:nvPr/>
        </p:nvSpPr>
        <p:spPr>
          <a:xfrm>
            <a:off x="20412789" y="21912065"/>
            <a:ext cx="2919810" cy="1193800"/>
          </a:xfrm>
          <a:prstGeom prst="roundRect">
            <a:avLst>
              <a:gd name="adj" fmla="val 11170"/>
            </a:avLst>
          </a:prstGeom>
          <a:solidFill>
            <a:srgbClr val="F0F5FC"/>
          </a:solidFill>
          <a:ln/>
        </p:spPr>
      </p:sp>
      <p:sp>
        <p:nvSpPr>
          <p:cNvPr id="362" name="Text 354"/>
          <p:cNvSpPr/>
          <p:nvPr/>
        </p:nvSpPr>
        <p:spPr>
          <a:xfrm>
            <a:off x="20641389" y="22121615"/>
            <a:ext cx="2708871" cy="48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~625 µs</a:t>
            </a:r>
            <a:endParaRPr lang="en-US" sz="3150" dirty="0"/>
          </a:p>
        </p:txBody>
      </p:sp>
      <p:sp>
        <p:nvSpPr>
          <p:cNvPr id="363" name="Text 355"/>
          <p:cNvSpPr/>
          <p:nvPr/>
        </p:nvSpPr>
        <p:spPr>
          <a:xfrm>
            <a:off x="20641389" y="22604216"/>
            <a:ext cx="2708871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sample</a:t>
            </a:r>
            <a:endParaRPr lang="en-US" sz="1875" dirty="0"/>
          </a:p>
        </p:txBody>
      </p:sp>
      <p:sp>
        <p:nvSpPr>
          <p:cNvPr id="364" name="Shape 356"/>
          <p:cNvSpPr/>
          <p:nvPr/>
        </p:nvSpPr>
        <p:spPr>
          <a:xfrm>
            <a:off x="23427849" y="21912065"/>
            <a:ext cx="2920008" cy="1193800"/>
          </a:xfrm>
          <a:prstGeom prst="roundRect">
            <a:avLst>
              <a:gd name="adj" fmla="val 11170"/>
            </a:avLst>
          </a:prstGeom>
          <a:solidFill>
            <a:srgbClr val="F0F5FC"/>
          </a:solidFill>
          <a:ln/>
        </p:spPr>
      </p:sp>
      <p:sp>
        <p:nvSpPr>
          <p:cNvPr id="365" name="Text 357"/>
          <p:cNvSpPr/>
          <p:nvPr/>
        </p:nvSpPr>
        <p:spPr>
          <a:xfrm>
            <a:off x="23656449" y="22121615"/>
            <a:ext cx="2709089" cy="48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~16.9k</a:t>
            </a:r>
            <a:endParaRPr lang="en-US" sz="3150" dirty="0"/>
          </a:p>
        </p:txBody>
      </p:sp>
      <p:sp>
        <p:nvSpPr>
          <p:cNvPr id="366" name="Text 358"/>
          <p:cNvSpPr/>
          <p:nvPr/>
        </p:nvSpPr>
        <p:spPr>
          <a:xfrm>
            <a:off x="23656449" y="22604216"/>
            <a:ext cx="270908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cycles @ 27 MHz</a:t>
            </a:r>
            <a:endParaRPr lang="en-US" sz="1875" dirty="0"/>
          </a:p>
        </p:txBody>
      </p:sp>
      <p:sp>
        <p:nvSpPr>
          <p:cNvPr id="367" name="Shape 359"/>
          <p:cNvSpPr/>
          <p:nvPr/>
        </p:nvSpPr>
        <p:spPr>
          <a:xfrm>
            <a:off x="26443107" y="21912065"/>
            <a:ext cx="2920008" cy="1193800"/>
          </a:xfrm>
          <a:prstGeom prst="roundRect">
            <a:avLst>
              <a:gd name="adj" fmla="val 11170"/>
            </a:avLst>
          </a:prstGeom>
          <a:solidFill>
            <a:srgbClr val="F0F5FC"/>
          </a:solidFill>
          <a:ln/>
        </p:spPr>
      </p:sp>
      <p:sp>
        <p:nvSpPr>
          <p:cNvPr id="368" name="Text 360"/>
          <p:cNvSpPr/>
          <p:nvPr/>
        </p:nvSpPr>
        <p:spPr>
          <a:xfrm>
            <a:off x="26671707" y="22121615"/>
            <a:ext cx="2709089" cy="48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~1,600</a:t>
            </a:r>
            <a:endParaRPr lang="en-US" sz="3150" dirty="0"/>
          </a:p>
        </p:txBody>
      </p:sp>
      <p:sp>
        <p:nvSpPr>
          <p:cNvPr id="369" name="Text 361"/>
          <p:cNvSpPr/>
          <p:nvPr/>
        </p:nvSpPr>
        <p:spPr>
          <a:xfrm>
            <a:off x="26671707" y="22604216"/>
            <a:ext cx="270908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samples / s</a:t>
            </a:r>
            <a:endParaRPr lang="en-US" sz="1875" dirty="0"/>
          </a:p>
        </p:txBody>
      </p:sp>
      <p:sp>
        <p:nvSpPr>
          <p:cNvPr id="370" name="Text 362"/>
          <p:cNvSpPr/>
          <p:nvPr/>
        </p:nvSpPr>
        <p:spPr>
          <a:xfrm>
            <a:off x="20412789" y="23258266"/>
            <a:ext cx="9218835" cy="17520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lang="en-US" sz="21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from an on-chip 32-bit cycle counter embedded in every debug frame — Two Moons: 16,852 cycles (624.1 µs); Circles: 16,931 cycles (627.1 µs). Latency is dominated by the two O(N </a:t>
            </a:r>
            <a:r>
              <a:rPr lang="en-US" sz="1750" baseline="-400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r>
              <a:rPr lang="en-US" sz="21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BRAM scans — </a:t>
            </a:r>
            <a:r>
              <a:rPr lang="en-US" sz="21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bounded and near-identical across datasets </a:t>
            </a:r>
            <a:r>
              <a:rPr lang="en-US" sz="210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100" dirty="0"/>
          </a:p>
        </p:txBody>
      </p:sp>
      <p:sp>
        <p:nvSpPr>
          <p:cNvPr id="371" name="Shape 363"/>
          <p:cNvSpPr/>
          <p:nvPr/>
        </p:nvSpPr>
        <p:spPr>
          <a:xfrm>
            <a:off x="20094576" y="25126156"/>
            <a:ext cx="9623425" cy="15179675"/>
          </a:xfrm>
          <a:prstGeom prst="roundRect">
            <a:avLst>
              <a:gd name="adj" fmla="val 2177"/>
            </a:avLst>
          </a:prstGeom>
          <a:solidFill>
            <a:srgbClr val="1C3357"/>
          </a:solidFill>
          <a:ln/>
          <a:effectLst>
            <a:outerShdw blurRad="323850" dist="95250" dir="5400000" algn="bl" rotWithShape="0">
              <a:srgbClr val="1C3357">
                <a:alpha val="25000"/>
              </a:srgbClr>
            </a:outerShdw>
          </a:effectLst>
        </p:spPr>
      </p:sp>
      <p:sp>
        <p:nvSpPr>
          <p:cNvPr id="372" name="Text 364"/>
          <p:cNvSpPr/>
          <p:nvPr/>
        </p:nvSpPr>
        <p:spPr>
          <a:xfrm>
            <a:off x="20409615" y="25275781"/>
            <a:ext cx="9873298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· Takeaway &amp; Future Work</a:t>
            </a:r>
            <a:endParaRPr lang="en-US" sz="3750" dirty="0"/>
          </a:p>
        </p:txBody>
      </p:sp>
      <p:sp>
        <p:nvSpPr>
          <p:cNvPr id="373" name="Text 365"/>
          <p:cNvSpPr/>
          <p:nvPr/>
        </p:nvSpPr>
        <p:spPr>
          <a:xfrm>
            <a:off x="20409615" y="25974281"/>
            <a:ext cx="9244997" cy="2450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5000"/>
              </a:lnSpc>
              <a:buNone/>
            </a:pPr>
            <a:r>
              <a:rPr sz="2250" b="0">
                <a:solidFill>
                  <a:srgbClr val="FFFFFF"/>
                </a:solidFill>
                <a:latin typeface="Calibri"/>
              </a:rPr>
              <a:t>Self-organizing clustering with dynamic topology is feasible on a sub-10K-LUT FPGA - relevant for robots and embedded devices with strict power, weight, physical-size, compute, and memory limits. Bounded state + incremental updates make this a hardware substrate for continual learning at the edge.</a:t>
            </a:r>
            <a:endParaRPr lang="en-US" sz="2400" dirty="0"/>
          </a:p>
        </p:txBody>
      </p:sp>
      <p:sp>
        <p:nvSpPr>
          <p:cNvPr id="374" name="Text 366"/>
          <p:cNvSpPr/>
          <p:nvPr/>
        </p:nvSpPr>
        <p:spPr>
          <a:xfrm>
            <a:off x="20650201" y="31476465"/>
            <a:ext cx="10053044" cy="4829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kern="0" spc="72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PROSPECTIVE APPLICATIONS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77" name="Text 368"/>
          <p:cNvSpPr/>
          <p:nvPr/>
        </p:nvSpPr>
        <p:spPr>
          <a:xfrm>
            <a:off x="20858546" y="35520908"/>
            <a:ext cx="3497623" cy="42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sz="1150" b="0">
                <a:solidFill>
                  <a:srgbClr val="FFFFFF"/>
                </a:solidFill>
                <a:latin typeface="Calibri"/>
              </a:rPr>
              <a:t>Lightweight flapping robot</a:t>
            </a:r>
            <a:endParaRPr lang="en-US" sz="1600" dirty="0"/>
          </a:p>
          <a:p>
            <a:pPr algn="ctr"/>
            <a:r>
              <a:rPr sz="1150" b="0">
                <a:solidFill>
                  <a:srgbClr val="FFFFFF"/>
                </a:solidFill>
                <a:latin typeface="Calibri"/>
              </a:rPr>
              <a:t>EPFL / R. Zufferey</a:t>
            </a:r>
          </a:p>
        </p:txBody>
      </p:sp>
      <p:sp>
        <p:nvSpPr>
          <p:cNvPr id="380" name="Text 370"/>
          <p:cNvSpPr/>
          <p:nvPr/>
        </p:nvSpPr>
        <p:spPr>
          <a:xfrm>
            <a:off x="25872481" y="39600734"/>
            <a:ext cx="2374027" cy="28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sz="1050" b="0">
                <a:solidFill>
                  <a:srgbClr val="FFFFFF"/>
                </a:solidFill>
                <a:latin typeface="Calibri"/>
              </a:rPr>
              <a:t>Bio-inspired robot (Pleurobot)</a:t>
            </a:r>
            <a:endParaRPr lang="en-US" sz="1575" dirty="0"/>
          </a:p>
          <a:p>
            <a:pPr algn="ctr"/>
            <a:r>
              <a:rPr sz="1050" b="0">
                <a:solidFill>
                  <a:srgbClr val="FFFFFF"/>
                </a:solidFill>
                <a:latin typeface="Calibri"/>
              </a:rPr>
              <a:t>H. Sanctuary &amp; BioRob</a:t>
            </a:r>
          </a:p>
        </p:txBody>
      </p:sp>
      <p:sp>
        <p:nvSpPr>
          <p:cNvPr id="383" name="Text 372"/>
          <p:cNvSpPr/>
          <p:nvPr/>
        </p:nvSpPr>
        <p:spPr>
          <a:xfrm>
            <a:off x="21454961" y="39603115"/>
            <a:ext cx="2374027" cy="28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sz="940" b="0">
                <a:solidFill>
                  <a:srgbClr val="FFFFFF"/>
                </a:solidFill>
                <a:latin typeface="Calibri"/>
              </a:rPr>
              <a:t>Swarm robot (Kilobot)</a:t>
            </a:r>
            <a:endParaRPr lang="en-US" sz="1575" dirty="0"/>
          </a:p>
          <a:p>
            <a:pPr algn="ctr"/>
            <a:r>
              <a:rPr sz="940" b="0">
                <a:solidFill>
                  <a:srgbClr val="FFFFFF"/>
                </a:solidFill>
                <a:latin typeface="Calibri"/>
              </a:rPr>
              <a:t>M. Rubenstein / Science-AAAS; Harvard SEAS</a:t>
            </a:r>
          </a:p>
        </p:txBody>
      </p:sp>
      <p:sp>
        <p:nvSpPr>
          <p:cNvPr id="386" name="Text 374"/>
          <p:cNvSpPr/>
          <p:nvPr/>
        </p:nvSpPr>
        <p:spPr>
          <a:xfrm>
            <a:off x="26233080" y="35567343"/>
            <a:ext cx="2374027" cy="28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sz="1150" b="0">
                <a:solidFill>
                  <a:srgbClr val="FFFFFF"/>
                </a:solidFill>
                <a:latin typeface="Calibri"/>
              </a:rPr>
              <a:t>Long-term exploration robot</a:t>
            </a:r>
            <a:endParaRPr lang="en-US" sz="1575" dirty="0"/>
          </a:p>
          <a:p>
            <a:pPr algn="ctr"/>
            <a:r>
              <a:rPr sz="1150" b="0">
                <a:solidFill>
                  <a:srgbClr val="FFFFFF"/>
                </a:solidFill>
                <a:latin typeface="Calibri"/>
              </a:rPr>
              <a:t>Canadian Space Agency</a:t>
            </a:r>
          </a:p>
        </p:txBody>
      </p:sp>
      <p:sp>
        <p:nvSpPr>
          <p:cNvPr id="387" name="Shape 375"/>
          <p:cNvSpPr/>
          <p:nvPr/>
        </p:nvSpPr>
        <p:spPr>
          <a:xfrm>
            <a:off x="20466765" y="28801419"/>
            <a:ext cx="4421188" cy="1062831"/>
          </a:xfrm>
          <a:prstGeom prst="roundRect">
            <a:avLst>
              <a:gd name="adj" fmla="val 10754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388" name="Text 376"/>
          <p:cNvSpPr/>
          <p:nvPr/>
        </p:nvSpPr>
        <p:spPr>
          <a:xfrm>
            <a:off x="20676315" y="28972869"/>
            <a:ext cx="4134723" cy="7580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sz="1800" b="0">
                <a:solidFill>
                  <a:srgbClr val="FFFFFF"/>
                </a:solidFill>
                <a:latin typeface="Calibri"/>
              </a:rPr>
              <a:t>Lightweight flapping robots - topology mapping under tight payload and compute budgets</a:t>
            </a:r>
            <a:endParaRPr lang="en-US" sz="2025" dirty="0"/>
          </a:p>
        </p:txBody>
      </p:sp>
      <p:sp>
        <p:nvSpPr>
          <p:cNvPr id="389" name="Shape 377"/>
          <p:cNvSpPr/>
          <p:nvPr/>
        </p:nvSpPr>
        <p:spPr>
          <a:xfrm>
            <a:off x="25021303" y="28801419"/>
            <a:ext cx="4421188" cy="1062831"/>
          </a:xfrm>
          <a:prstGeom prst="roundRect">
            <a:avLst>
              <a:gd name="adj" fmla="val 10754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390" name="Text 378"/>
          <p:cNvSpPr/>
          <p:nvPr/>
        </p:nvSpPr>
        <p:spPr>
          <a:xfrm>
            <a:off x="25230853" y="28972869"/>
            <a:ext cx="4134723" cy="7580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sz="1800" b="0">
                <a:solidFill>
                  <a:srgbClr val="FFFFFF"/>
                </a:solidFill>
                <a:latin typeface="Calibri"/>
              </a:rPr>
              <a:t>Low-power long missions - exploration robots adapt without high-power processors</a:t>
            </a:r>
            <a:endParaRPr lang="en-US" sz="2025" dirty="0"/>
          </a:p>
        </p:txBody>
      </p:sp>
      <p:sp>
        <p:nvSpPr>
          <p:cNvPr id="391" name="Shape 379"/>
          <p:cNvSpPr/>
          <p:nvPr/>
        </p:nvSpPr>
        <p:spPr>
          <a:xfrm>
            <a:off x="20466765" y="29997599"/>
            <a:ext cx="4421188" cy="1062831"/>
          </a:xfrm>
          <a:prstGeom prst="roundRect">
            <a:avLst>
              <a:gd name="adj" fmla="val 10754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392" name="Text 380"/>
          <p:cNvSpPr/>
          <p:nvPr/>
        </p:nvSpPr>
        <p:spPr>
          <a:xfrm>
            <a:off x="20676315" y="30169049"/>
            <a:ext cx="4134723" cy="7580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sz="1800" b="0">
                <a:solidFill>
                  <a:srgbClr val="FFFFFF"/>
                </a:solidFill>
                <a:latin typeface="Calibri"/>
              </a:rPr>
              <a:t>Swarm intelligence - many small robots learn with limited communication</a:t>
            </a:r>
            <a:endParaRPr lang="en-US" sz="2025" dirty="0"/>
          </a:p>
        </p:txBody>
      </p:sp>
      <p:sp>
        <p:nvSpPr>
          <p:cNvPr id="393" name="Shape 381"/>
          <p:cNvSpPr/>
          <p:nvPr/>
        </p:nvSpPr>
        <p:spPr>
          <a:xfrm>
            <a:off x="25021303" y="29997599"/>
            <a:ext cx="4421188" cy="1062831"/>
          </a:xfrm>
          <a:prstGeom prst="roundRect">
            <a:avLst>
              <a:gd name="adj" fmla="val 10754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394" name="Text 382"/>
          <p:cNvSpPr/>
          <p:nvPr/>
        </p:nvSpPr>
        <p:spPr>
          <a:xfrm>
            <a:off x="25230853" y="30169049"/>
            <a:ext cx="4134723" cy="7580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sz="1800" b="0">
                <a:solidFill>
                  <a:srgbClr val="FFFFFF"/>
                </a:solidFill>
                <a:latin typeface="Calibri"/>
              </a:rPr>
              <a:t>Bio-inspired constraints - compact bodies, actuators, and RAM budgets</a:t>
            </a:r>
            <a:endParaRPr lang="en-US" sz="2025" dirty="0"/>
          </a:p>
        </p:txBody>
      </p:sp>
      <p:sp>
        <p:nvSpPr>
          <p:cNvPr id="395" name="Shape 383"/>
          <p:cNvSpPr/>
          <p:nvPr/>
        </p:nvSpPr>
        <p:spPr>
          <a:xfrm>
            <a:off x="723900" y="40419340"/>
            <a:ext cx="29060775" cy="1954210"/>
          </a:xfrm>
          <a:prstGeom prst="roundRect">
            <a:avLst>
              <a:gd name="adj" fmla="val 10936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285750" dist="76200" dir="5400000" algn="bl" rotWithShape="0">
              <a:srgbClr val="1C3357">
                <a:alpha val="7000"/>
              </a:srgbClr>
            </a:outerShdw>
          </a:effectLst>
        </p:spPr>
      </p:sp>
      <p:sp>
        <p:nvSpPr>
          <p:cNvPr id="396" name="Text 384"/>
          <p:cNvSpPr/>
          <p:nvPr/>
        </p:nvSpPr>
        <p:spPr>
          <a:xfrm>
            <a:off x="1060450" y="40463791"/>
            <a:ext cx="3803349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C3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References</a:t>
            </a:r>
            <a:endParaRPr lang="en-US" sz="2700" dirty="0"/>
          </a:p>
        </p:txBody>
      </p:sp>
      <p:sp>
        <p:nvSpPr>
          <p:cNvPr id="397" name="Text 385"/>
          <p:cNvSpPr/>
          <p:nvPr/>
        </p:nvSpPr>
        <p:spPr>
          <a:xfrm>
            <a:off x="1081526" y="40990841"/>
            <a:ext cx="9380099" cy="637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5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[1]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Fritzke, “A growing neural gas network learns topologies,” </a:t>
            </a:r>
            <a:r>
              <a:rPr lang="en-US" sz="1650" i="1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NeurIPS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1994.</a:t>
            </a:r>
            <a:endParaRPr lang="en-US" sz="1650" dirty="0"/>
          </a:p>
        </p:txBody>
      </p:sp>
      <p:sp>
        <p:nvSpPr>
          <p:cNvPr id="398" name="Text 386"/>
          <p:cNvSpPr/>
          <p:nvPr/>
        </p:nvSpPr>
        <p:spPr>
          <a:xfrm>
            <a:off x="10617914" y="40933688"/>
            <a:ext cx="9380099" cy="637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5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[2]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 Kohonen, “Self-organized formation of topologically correct feature maps,” </a:t>
            </a:r>
            <a:r>
              <a:rPr lang="en-US" sz="1650" i="1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Biol. Cybern.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1982.</a:t>
            </a:r>
            <a:endParaRPr lang="en-US" sz="1650" dirty="0"/>
          </a:p>
        </p:txBody>
      </p:sp>
      <p:sp>
        <p:nvSpPr>
          <p:cNvPr id="399" name="Text 387"/>
          <p:cNvSpPr/>
          <p:nvPr/>
        </p:nvSpPr>
        <p:spPr>
          <a:xfrm>
            <a:off x="20112435" y="40933688"/>
            <a:ext cx="9380099" cy="637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5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[8]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Holmström, “Growing neural gas with utility,” </a:t>
            </a:r>
            <a:r>
              <a:rPr lang="en-US" sz="1650" i="1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Neural Networks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2002.</a:t>
            </a:r>
            <a:endParaRPr lang="en-US" sz="1650" dirty="0"/>
          </a:p>
        </p:txBody>
      </p:sp>
      <p:sp>
        <p:nvSpPr>
          <p:cNvPr id="400" name="Text 388"/>
          <p:cNvSpPr/>
          <p:nvPr/>
        </p:nvSpPr>
        <p:spPr>
          <a:xfrm>
            <a:off x="1060450" y="41628222"/>
            <a:ext cx="9380099" cy="6500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5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[16]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 Coelho et al., “FPGA implementation of self-organizing maps using fixed-point arithmetic,” </a:t>
            </a:r>
            <a:r>
              <a:rPr lang="en-US" sz="1650" i="1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Signal Process. Syst.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2020.</a:t>
            </a:r>
            <a:endParaRPr lang="en-US" sz="1650" dirty="0"/>
          </a:p>
        </p:txBody>
      </p:sp>
      <p:sp>
        <p:nvSpPr>
          <p:cNvPr id="401" name="Text 389"/>
          <p:cNvSpPr/>
          <p:nvPr/>
        </p:nvSpPr>
        <p:spPr>
          <a:xfrm>
            <a:off x="10586442" y="41628222"/>
            <a:ext cx="9380099" cy="6500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5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[25]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Piyasena et al., dynamically growing SO network (GWR-like) on FPGA for lifelong learning at the edge.</a:t>
            </a:r>
            <a:endParaRPr lang="en-US" sz="1650" dirty="0"/>
          </a:p>
        </p:txBody>
      </p:sp>
      <p:sp>
        <p:nvSpPr>
          <p:cNvPr id="402" name="Text 390"/>
          <p:cNvSpPr/>
          <p:nvPr/>
        </p:nvSpPr>
        <p:spPr>
          <a:xfrm>
            <a:off x="20112435" y="41628222"/>
            <a:ext cx="9380099" cy="6500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50" dirty="0">
                <a:solidFill>
                  <a:srgbClr val="3B6D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[26] </a:t>
            </a:r>
            <a:r>
              <a:rPr lang="en-US" sz="1650" dirty="0">
                <a:solidFill>
                  <a:srgbClr val="6B7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Firmli et al., compressed sparse row (CSR++) for low-degree-graph memory reduction.</a:t>
            </a:r>
            <a:endParaRPr lang="en-US" sz="1650" dirty="0"/>
          </a:p>
        </p:txBody>
      </p:sp>
      <p:sp>
        <p:nvSpPr>
          <p:cNvPr id="403" name="Text 391"/>
          <p:cNvSpPr/>
          <p:nvPr/>
        </p:nvSpPr>
        <p:spPr>
          <a:xfrm>
            <a:off x="723900" y="42424350"/>
            <a:ext cx="1171362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dirty="0">
                <a:solidFill>
                  <a:srgbClr val="5E6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by the Japan Science and Technology Agency (JST), Moonshot R&amp;D Program, grant JPMJMS2034.</a:t>
            </a:r>
            <a:endParaRPr lang="en-US" sz="1800" dirty="0"/>
          </a:p>
        </p:txBody>
      </p:sp>
      <p:sp>
        <p:nvSpPr>
          <p:cNvPr id="404" name="Text 392">
            <a:hlinkClick r:id="rId8"/>
          </p:cNvPr>
          <p:cNvSpPr/>
          <p:nvPr/>
        </p:nvSpPr>
        <p:spPr>
          <a:xfrm>
            <a:off x="27224236" y="42449753"/>
            <a:ext cx="2565023" cy="330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u="sng" dirty="0">
                <a:solidFill>
                  <a:srgbClr val="0000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[email protected]</a:t>
            </a:r>
            <a:endParaRPr lang="en-US" sz="1800" dirty="0"/>
          </a:p>
        </p:txBody>
      </p:sp>
      <p:pic>
        <p:nvPicPr>
          <p:cNvPr id="405" name="Picture 404">
            <a:extLst>
              <a:ext uri="{FF2B5EF4-FFF2-40B4-BE49-F238E27FC236}">
                <a16:creationId xmlns:a16="http://schemas.microsoft.com/office/drawing/2014/main" id="{E01F9FF3-3301-4395-0490-B445B0A9DB3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" t="18000" r="18" b="18000"/>
          <a:stretch>
            <a:fillRect/>
          </a:stretch>
        </p:blipFill>
        <p:spPr>
          <a:xfrm>
            <a:off x="992437" y="11272441"/>
            <a:ext cx="3770064" cy="3016051"/>
          </a:xfrm>
          <a:prstGeom prst="roundRect">
            <a:avLst/>
          </a:prstGeom>
        </p:spPr>
      </p:pic>
      <p:pic>
        <p:nvPicPr>
          <p:cNvPr id="407" name="Picture 406">
            <a:extLst>
              <a:ext uri="{FF2B5EF4-FFF2-40B4-BE49-F238E27FC236}">
                <a16:creationId xmlns:a16="http://schemas.microsoft.com/office/drawing/2014/main" id="{010B62FB-25D5-DD8C-1769-4AD2A4988FA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7989" b="17989"/>
          <a:stretch>
            <a:fillRect/>
          </a:stretch>
        </p:blipFill>
        <p:spPr>
          <a:xfrm>
            <a:off x="6126398" y="11317683"/>
            <a:ext cx="3771410" cy="3017129"/>
          </a:xfrm>
          <a:prstGeom prst="roundRect">
            <a:avLst/>
          </a:prstGeom>
        </p:spPr>
      </p:pic>
      <p:pic>
        <p:nvPicPr>
          <p:cNvPr id="411" name="Picture 410">
            <a:extLst>
              <a:ext uri="{FF2B5EF4-FFF2-40B4-BE49-F238E27FC236}">
                <a16:creationId xmlns:a16="http://schemas.microsoft.com/office/drawing/2014/main" id="{EFA99403-C2D2-7E01-EEDF-D0624981B33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5" r="18417" b="-2"/>
          <a:stretch>
            <a:fillRect/>
          </a:stretch>
        </p:blipFill>
        <p:spPr>
          <a:xfrm>
            <a:off x="25519832" y="36067009"/>
            <a:ext cx="3381422" cy="33814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3" name="Picture 10" descr="Swarm of Drones - Overall Architecture | Download Scientific Diagram">
            <a:extLst>
              <a:ext uri="{FF2B5EF4-FFF2-40B4-BE49-F238E27FC236}">
                <a16:creationId xmlns:a16="http://schemas.microsoft.com/office/drawing/2014/main" id="{B3414114-BE46-DD83-B60B-0AE3AA7E4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7753" y="35989508"/>
            <a:ext cx="3487557" cy="34875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6" name="Picture 4" descr="Flapping-wing robot that can land autonomously like a bird">
            <a:extLst>
              <a:ext uri="{FF2B5EF4-FFF2-40B4-BE49-F238E27FC236}">
                <a16:creationId xmlns:a16="http://schemas.microsoft.com/office/drawing/2014/main" id="{570E437D-5A1F-BF6F-F978-C6C3090E7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9" t="663" b="663"/>
          <a:stretch>
            <a:fillRect/>
          </a:stretch>
        </p:blipFill>
        <p:spPr bwMode="auto">
          <a:xfrm>
            <a:off x="21000860" y="32159172"/>
            <a:ext cx="3316644" cy="3316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7" name="Picture 416">
            <a:extLst>
              <a:ext uri="{FF2B5EF4-FFF2-40B4-BE49-F238E27FC236}">
                <a16:creationId xmlns:a16="http://schemas.microsoft.com/office/drawing/2014/main" id="{943DEF9C-692A-0279-CBA5-4440C5D240B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4015" r="11111"/>
          <a:stretch>
            <a:fillRect/>
          </a:stretch>
        </p:blipFill>
        <p:spPr>
          <a:xfrm>
            <a:off x="25534466" y="32049643"/>
            <a:ext cx="3379539" cy="3379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25" name="Picture 2" descr="ロゴ">
            <a:extLst>
              <a:ext uri="{FF2B5EF4-FFF2-40B4-BE49-F238E27FC236}">
                <a16:creationId xmlns:a16="http://schemas.microsoft.com/office/drawing/2014/main" id="{246D2CFE-3EC7-7642-4948-1B2725BC3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4" y="2663457"/>
            <a:ext cx="3994149" cy="96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6" name="Arrow: Right 425">
            <a:extLst>
              <a:ext uri="{FF2B5EF4-FFF2-40B4-BE49-F238E27FC236}">
                <a16:creationId xmlns:a16="http://schemas.microsoft.com/office/drawing/2014/main" id="{09448425-58FD-7A2F-8399-CA547992E169}"/>
              </a:ext>
            </a:extLst>
          </p:cNvPr>
          <p:cNvSpPr/>
          <p:nvPr/>
        </p:nvSpPr>
        <p:spPr>
          <a:xfrm>
            <a:off x="4863799" y="12466638"/>
            <a:ext cx="1153887" cy="804381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FPGA</a:t>
            </a:r>
          </a:p>
        </p:txBody>
      </p:sp>
      <p:pic>
        <p:nvPicPr>
          <p:cNvPr id="429" name="Picture 428">
            <a:extLst>
              <a:ext uri="{FF2B5EF4-FFF2-40B4-BE49-F238E27FC236}">
                <a16:creationId xmlns:a16="http://schemas.microsoft.com/office/drawing/2014/main" id="{FBF23118-40B3-8FFD-004F-46349F4442C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202526" y="14736877"/>
            <a:ext cx="8963027" cy="3100560"/>
          </a:xfrm>
          <a:prstGeom prst="rect">
            <a:avLst/>
          </a:prstGeom>
        </p:spPr>
      </p:pic>
      <p:sp>
        <p:nvSpPr>
          <p:cNvPr id="84" name="Shape 79"/>
          <p:cNvSpPr/>
          <p:nvPr/>
        </p:nvSpPr>
        <p:spPr>
          <a:xfrm>
            <a:off x="10646847" y="34726167"/>
            <a:ext cx="8950325" cy="4991100"/>
          </a:xfrm>
          <a:prstGeom prst="roundRect">
            <a:avLst>
              <a:gd name="adj" fmla="val 2672"/>
            </a:avLst>
          </a:prstGeom>
          <a:ln w="12700">
            <a:solidFill>
              <a:srgbClr val="DBE2EC"/>
            </a:solidFill>
            <a:prstDash val="solid"/>
          </a:ln>
        </p:spPr>
      </p:sp>
      <p:sp>
        <p:nvSpPr>
          <p:cNvPr id="85" name="Shape 80"/>
          <p:cNvSpPr/>
          <p:nvPr/>
        </p:nvSpPr>
        <p:spPr>
          <a:xfrm>
            <a:off x="10659547" y="34738868"/>
            <a:ext cx="8924925" cy="558800"/>
          </a:xfrm>
          <a:prstGeom prst="rect">
            <a:avLst/>
          </a:prstGeom>
          <a:solidFill>
            <a:srgbClr val="1C3357"/>
          </a:solidFill>
          <a:ln/>
        </p:spPr>
      </p:sp>
      <p:sp>
        <p:nvSpPr>
          <p:cNvPr id="86" name="Text 81"/>
          <p:cNvSpPr/>
          <p:nvPr/>
        </p:nvSpPr>
        <p:spPr>
          <a:xfrm>
            <a:off x="10888147" y="34872218"/>
            <a:ext cx="3104833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</a:t>
            </a:r>
            <a:endParaRPr lang="en-US" sz="1950" dirty="0"/>
          </a:p>
        </p:txBody>
      </p:sp>
      <p:sp>
        <p:nvSpPr>
          <p:cNvPr id="87" name="Text 82"/>
          <p:cNvSpPr/>
          <p:nvPr/>
        </p:nvSpPr>
        <p:spPr>
          <a:xfrm>
            <a:off x="13710722" y="34872218"/>
            <a:ext cx="2069743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</a:t>
            </a:r>
            <a:endParaRPr lang="en-US" sz="1950" dirty="0"/>
          </a:p>
        </p:txBody>
      </p:sp>
      <p:sp>
        <p:nvSpPr>
          <p:cNvPr id="88" name="Text 83"/>
          <p:cNvSpPr/>
          <p:nvPr/>
        </p:nvSpPr>
        <p:spPr>
          <a:xfrm>
            <a:off x="15592307" y="34872218"/>
            <a:ext cx="413992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mapping</a:t>
            </a:r>
            <a:endParaRPr lang="en-US" sz="1950" dirty="0"/>
          </a:p>
        </p:txBody>
      </p:sp>
      <p:sp>
        <p:nvSpPr>
          <p:cNvPr id="89" name="Shape 84"/>
          <p:cNvSpPr/>
          <p:nvPr/>
        </p:nvSpPr>
        <p:spPr>
          <a:xfrm>
            <a:off x="10659547" y="35297667"/>
            <a:ext cx="8924925" cy="546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0" name="Text 85"/>
          <p:cNvSpPr/>
          <p:nvPr/>
        </p:nvSpPr>
        <p:spPr>
          <a:xfrm>
            <a:off x="10888147" y="35411967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Nₘₐₓ (max nodes)</a:t>
            </a:r>
            <a:endParaRPr lang="en-US" sz="2025" dirty="0"/>
          </a:p>
        </p:txBody>
      </p:sp>
      <p:sp>
        <p:nvSpPr>
          <p:cNvPr id="91" name="Text 86"/>
          <p:cNvSpPr/>
          <p:nvPr/>
        </p:nvSpPr>
        <p:spPr>
          <a:xfrm>
            <a:off x="13710722" y="35424668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</a:t>
            </a:r>
            <a:endParaRPr lang="en-US" sz="1875" dirty="0"/>
          </a:p>
        </p:txBody>
      </p:sp>
      <p:sp>
        <p:nvSpPr>
          <p:cNvPr id="92" name="Text 87"/>
          <p:cNvSpPr/>
          <p:nvPr/>
        </p:nvSpPr>
        <p:spPr>
          <a:xfrm>
            <a:off x="15592307" y="35437368"/>
            <a:ext cx="413992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node BRAM depth</a:t>
            </a:r>
            <a:endParaRPr lang="en-US" sz="1800" dirty="0"/>
          </a:p>
        </p:txBody>
      </p:sp>
      <p:sp>
        <p:nvSpPr>
          <p:cNvPr id="93" name="Shape 88"/>
          <p:cNvSpPr/>
          <p:nvPr/>
        </p:nvSpPr>
        <p:spPr>
          <a:xfrm>
            <a:off x="10659547" y="35843768"/>
            <a:ext cx="8924925" cy="546100"/>
          </a:xfrm>
          <a:prstGeom prst="rect">
            <a:avLst/>
          </a:prstGeom>
          <a:solidFill>
            <a:srgbClr val="F6F8FB"/>
          </a:solidFill>
          <a:ln/>
        </p:spPr>
      </p:sp>
      <p:sp>
        <p:nvSpPr>
          <p:cNvPr id="94" name="Text 89"/>
          <p:cNvSpPr/>
          <p:nvPr/>
        </p:nvSpPr>
        <p:spPr>
          <a:xfrm>
            <a:off x="10888147" y="35958068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Aₘₐₓ (max edge age)</a:t>
            </a:r>
            <a:endParaRPr lang="en-US" sz="2025" dirty="0"/>
          </a:p>
        </p:txBody>
      </p:sp>
      <p:sp>
        <p:nvSpPr>
          <p:cNvPr id="95" name="Text 90"/>
          <p:cNvSpPr/>
          <p:nvPr/>
        </p:nvSpPr>
        <p:spPr>
          <a:xfrm>
            <a:off x="13710722" y="35970768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</a:t>
            </a:r>
            <a:endParaRPr lang="en-US" sz="1875" dirty="0"/>
          </a:p>
        </p:txBody>
      </p:sp>
      <p:sp>
        <p:nvSpPr>
          <p:cNvPr id="96" name="Text 91"/>
          <p:cNvSpPr/>
          <p:nvPr/>
        </p:nvSpPr>
        <p:spPr>
          <a:xfrm>
            <a:off x="15592307" y="35983467"/>
            <a:ext cx="413992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A_MAX_STORED = 51</a:t>
            </a:r>
            <a:endParaRPr lang="en-US" sz="1800" dirty="0"/>
          </a:p>
        </p:txBody>
      </p:sp>
      <p:sp>
        <p:nvSpPr>
          <p:cNvPr id="97" name="Shape 92"/>
          <p:cNvSpPr/>
          <p:nvPr/>
        </p:nvSpPr>
        <p:spPr>
          <a:xfrm>
            <a:off x="10659547" y="36389868"/>
            <a:ext cx="8924925" cy="546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8" name="Text 93"/>
          <p:cNvSpPr/>
          <p:nvPr/>
        </p:nvSpPr>
        <p:spPr>
          <a:xfrm>
            <a:off x="10888147" y="36504168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(insertion period)</a:t>
            </a:r>
            <a:endParaRPr lang="en-US" sz="2025" dirty="0"/>
          </a:p>
        </p:txBody>
      </p:sp>
      <p:sp>
        <p:nvSpPr>
          <p:cNvPr id="99" name="Text 94"/>
          <p:cNvSpPr/>
          <p:nvPr/>
        </p:nvSpPr>
        <p:spPr>
          <a:xfrm>
            <a:off x="13710722" y="36516867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100</a:t>
            </a:r>
            <a:endParaRPr lang="en-US" sz="1875" dirty="0"/>
          </a:p>
        </p:txBody>
      </p:sp>
      <p:sp>
        <p:nvSpPr>
          <p:cNvPr id="100" name="Text 95"/>
          <p:cNvSpPr/>
          <p:nvPr/>
        </p:nvSpPr>
        <p:spPr>
          <a:xfrm>
            <a:off x="15592307" y="36529568"/>
            <a:ext cx="413992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lambda_cnt counter</a:t>
            </a:r>
            <a:endParaRPr lang="en-US" sz="1800" dirty="0"/>
          </a:p>
        </p:txBody>
      </p:sp>
      <p:sp>
        <p:nvSpPr>
          <p:cNvPr id="101" name="Shape 96"/>
          <p:cNvSpPr/>
          <p:nvPr/>
        </p:nvSpPr>
        <p:spPr>
          <a:xfrm>
            <a:off x="10730070" y="36935967"/>
            <a:ext cx="8924925" cy="558800"/>
          </a:xfrm>
          <a:prstGeom prst="rect">
            <a:avLst/>
          </a:prstGeom>
          <a:solidFill>
            <a:srgbClr val="F6F8FB"/>
          </a:solidFill>
          <a:ln/>
        </p:spPr>
      </p:sp>
      <p:sp>
        <p:nvSpPr>
          <p:cNvPr id="102" name="Text 97"/>
          <p:cNvSpPr/>
          <p:nvPr/>
        </p:nvSpPr>
        <p:spPr>
          <a:xfrm>
            <a:off x="10888147" y="37050267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εw (winner lr)</a:t>
            </a:r>
            <a:endParaRPr lang="en-US" sz="2025" dirty="0"/>
          </a:p>
        </p:txBody>
      </p:sp>
      <p:sp>
        <p:nvSpPr>
          <p:cNvPr id="103" name="Text 98"/>
          <p:cNvSpPr/>
          <p:nvPr/>
        </p:nvSpPr>
        <p:spPr>
          <a:xfrm>
            <a:off x="13710722" y="37062968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≈ 0.301</a:t>
            </a:r>
            <a:endParaRPr lang="en-US" sz="1875" dirty="0"/>
          </a:p>
        </p:txBody>
      </p:sp>
      <p:sp>
        <p:nvSpPr>
          <p:cNvPr id="104" name="Text 99"/>
          <p:cNvSpPr/>
          <p:nvPr/>
        </p:nvSpPr>
        <p:spPr>
          <a:xfrm>
            <a:off x="15592307" y="37075668"/>
            <a:ext cx="413992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EPS_WIN_Q8 = 77, ≫ 8</a:t>
            </a:r>
            <a:endParaRPr lang="en-US" sz="1800" dirty="0"/>
          </a:p>
        </p:txBody>
      </p:sp>
      <p:sp>
        <p:nvSpPr>
          <p:cNvPr id="105" name="Shape 100"/>
          <p:cNvSpPr/>
          <p:nvPr/>
        </p:nvSpPr>
        <p:spPr>
          <a:xfrm>
            <a:off x="10659547" y="37494768"/>
            <a:ext cx="8924925" cy="558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6" name="Text 101"/>
          <p:cNvSpPr/>
          <p:nvPr/>
        </p:nvSpPr>
        <p:spPr>
          <a:xfrm>
            <a:off x="10888147" y="37609068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εn (neighbor lr)</a:t>
            </a:r>
            <a:endParaRPr lang="en-US" sz="2025" dirty="0"/>
          </a:p>
        </p:txBody>
      </p:sp>
      <p:sp>
        <p:nvSpPr>
          <p:cNvPr id="107" name="Text 102"/>
          <p:cNvSpPr/>
          <p:nvPr/>
        </p:nvSpPr>
        <p:spPr>
          <a:xfrm>
            <a:off x="13710722" y="37621767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≈ 0.001</a:t>
            </a:r>
            <a:endParaRPr lang="en-US" sz="1875" dirty="0"/>
          </a:p>
        </p:txBody>
      </p:sp>
      <p:sp>
        <p:nvSpPr>
          <p:cNvPr id="108" name="Text 103"/>
          <p:cNvSpPr/>
          <p:nvPr/>
        </p:nvSpPr>
        <p:spPr>
          <a:xfrm>
            <a:off x="15592307" y="37634468"/>
            <a:ext cx="413992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EPS_N_Q16 = 66, ≫ 16</a:t>
            </a:r>
            <a:endParaRPr lang="en-US" sz="1800" dirty="0"/>
          </a:p>
        </p:txBody>
      </p:sp>
      <p:sp>
        <p:nvSpPr>
          <p:cNvPr id="109" name="Shape 104"/>
          <p:cNvSpPr/>
          <p:nvPr/>
        </p:nvSpPr>
        <p:spPr>
          <a:xfrm>
            <a:off x="10659547" y="38053568"/>
            <a:ext cx="8924925" cy="546100"/>
          </a:xfrm>
          <a:prstGeom prst="rect">
            <a:avLst/>
          </a:prstGeom>
          <a:solidFill>
            <a:srgbClr val="F6F8FB"/>
          </a:solidFill>
          <a:ln/>
        </p:spPr>
      </p:sp>
      <p:sp>
        <p:nvSpPr>
          <p:cNvPr id="110" name="Text 105"/>
          <p:cNvSpPr/>
          <p:nvPr/>
        </p:nvSpPr>
        <p:spPr>
          <a:xfrm>
            <a:off x="10888147" y="38167868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(error split)</a:t>
            </a:r>
            <a:endParaRPr lang="en-US" sz="2025" dirty="0"/>
          </a:p>
        </p:txBody>
      </p:sp>
      <p:sp>
        <p:nvSpPr>
          <p:cNvPr id="111" name="Text 106"/>
          <p:cNvSpPr/>
          <p:nvPr/>
        </p:nvSpPr>
        <p:spPr>
          <a:xfrm>
            <a:off x="13710722" y="38180568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0.5</a:t>
            </a:r>
            <a:endParaRPr lang="en-US" sz="1875" dirty="0"/>
          </a:p>
        </p:txBody>
      </p:sp>
      <p:sp>
        <p:nvSpPr>
          <p:cNvPr id="112" name="Text 107"/>
          <p:cNvSpPr/>
          <p:nvPr/>
        </p:nvSpPr>
        <p:spPr>
          <a:xfrm>
            <a:off x="15592307" y="38193267"/>
            <a:ext cx="413992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INS_ALPHA_SHIFT = 1</a:t>
            </a:r>
            <a:endParaRPr lang="en-US" sz="1800" dirty="0"/>
          </a:p>
        </p:txBody>
      </p:sp>
      <p:sp>
        <p:nvSpPr>
          <p:cNvPr id="113" name="Shape 108"/>
          <p:cNvSpPr/>
          <p:nvPr/>
        </p:nvSpPr>
        <p:spPr>
          <a:xfrm>
            <a:off x="10659547" y="38599668"/>
            <a:ext cx="8924925" cy="546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4" name="Text 109"/>
          <p:cNvSpPr/>
          <p:nvPr/>
        </p:nvSpPr>
        <p:spPr>
          <a:xfrm>
            <a:off x="10888147" y="38713968"/>
            <a:ext cx="3104833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(error decay)</a:t>
            </a:r>
            <a:endParaRPr lang="en-US" sz="2025" dirty="0"/>
          </a:p>
        </p:txBody>
      </p:sp>
      <p:sp>
        <p:nvSpPr>
          <p:cNvPr id="115" name="Text 110"/>
          <p:cNvSpPr/>
          <p:nvPr/>
        </p:nvSpPr>
        <p:spPr>
          <a:xfrm>
            <a:off x="13710722" y="38726667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≈ 0.9961</a:t>
            </a:r>
            <a:endParaRPr lang="en-US" sz="1875" dirty="0"/>
          </a:p>
        </p:txBody>
      </p:sp>
      <p:sp>
        <p:nvSpPr>
          <p:cNvPr id="116" name="Text 111"/>
          <p:cNvSpPr/>
          <p:nvPr/>
        </p:nvSpPr>
        <p:spPr>
          <a:xfrm>
            <a:off x="15592307" y="38739368"/>
            <a:ext cx="4139922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ERR_DECAY_SHIFT = 8</a:t>
            </a:r>
            <a:endParaRPr lang="en-US" sz="1800" dirty="0"/>
          </a:p>
        </p:txBody>
      </p:sp>
      <p:sp>
        <p:nvSpPr>
          <p:cNvPr id="117" name="Shape 112"/>
          <p:cNvSpPr/>
          <p:nvPr/>
        </p:nvSpPr>
        <p:spPr>
          <a:xfrm>
            <a:off x="10659547" y="39145767"/>
            <a:ext cx="8924925" cy="558800"/>
          </a:xfrm>
          <a:prstGeom prst="rect">
            <a:avLst/>
          </a:prstGeom>
          <a:solidFill>
            <a:srgbClr val="F6F8FB"/>
          </a:solidFill>
          <a:ln/>
        </p:spPr>
      </p:sp>
      <p:sp>
        <p:nvSpPr>
          <p:cNvPr id="118" name="Text 113"/>
          <p:cNvSpPr/>
          <p:nvPr/>
        </p:nvSpPr>
        <p:spPr>
          <a:xfrm>
            <a:off x="10888147" y="39260067"/>
            <a:ext cx="310483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2C3E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ERR_SHIFT (acc. scale)</a:t>
            </a:r>
            <a:endParaRPr lang="en-US" sz="2025" dirty="0"/>
          </a:p>
        </p:txBody>
      </p:sp>
      <p:sp>
        <p:nvSpPr>
          <p:cNvPr id="119" name="Text 114"/>
          <p:cNvSpPr/>
          <p:nvPr/>
        </p:nvSpPr>
        <p:spPr>
          <a:xfrm>
            <a:off x="13710722" y="39272768"/>
            <a:ext cx="206974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C3E5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875" dirty="0"/>
          </a:p>
        </p:txBody>
      </p:sp>
      <p:sp>
        <p:nvSpPr>
          <p:cNvPr id="120" name="Text 115"/>
          <p:cNvSpPr/>
          <p:nvPr/>
        </p:nvSpPr>
        <p:spPr>
          <a:xfrm>
            <a:off x="15592307" y="39285468"/>
            <a:ext cx="413992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B7A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d² ≫ 4 before accum.</a:t>
            </a:r>
            <a:endParaRPr lang="en-US" sz="1800" dirty="0"/>
          </a:p>
        </p:txBody>
      </p:sp>
      <p:sp>
        <p:nvSpPr>
          <p:cNvPr id="552" name="Shape 226">
            <a:extLst>
              <a:ext uri="{FF2B5EF4-FFF2-40B4-BE49-F238E27FC236}">
                <a16:creationId xmlns:a16="http://schemas.microsoft.com/office/drawing/2014/main" id="{D157280B-234F-1FF4-1D03-2A1A1986C92D}"/>
              </a:ext>
            </a:extLst>
          </p:cNvPr>
          <p:cNvSpPr/>
          <p:nvPr/>
        </p:nvSpPr>
        <p:spPr>
          <a:xfrm>
            <a:off x="1060450" y="31854069"/>
            <a:ext cx="8609521" cy="7183748"/>
          </a:xfrm>
          <a:prstGeom prst="roundRect">
            <a:avLst>
              <a:gd name="adj" fmla="val 2121"/>
            </a:avLst>
          </a:prstGeom>
          <a:solidFill>
            <a:srgbClr val="F6F8FB"/>
          </a:solidFill>
          <a:ln/>
        </p:spPr>
      </p:sp>
      <p:sp>
        <p:nvSpPr>
          <p:cNvPr id="554" name="Shape 227">
            <a:extLst>
              <a:ext uri="{FF2B5EF4-FFF2-40B4-BE49-F238E27FC236}">
                <a16:creationId xmlns:a16="http://schemas.microsoft.com/office/drawing/2014/main" id="{B33F79E7-7239-7A33-75BF-835C8D7B3C86}"/>
              </a:ext>
            </a:extLst>
          </p:cNvPr>
          <p:cNvSpPr/>
          <p:nvPr/>
        </p:nvSpPr>
        <p:spPr>
          <a:xfrm>
            <a:off x="2476735" y="32063544"/>
            <a:ext cx="5776764" cy="623590"/>
          </a:xfrm>
          <a:prstGeom prst="roundRect">
            <a:avLst>
              <a:gd name="adj" fmla="val 18329"/>
            </a:avLst>
          </a:prstGeom>
          <a:solidFill>
            <a:srgbClr val="FFFFFF"/>
          </a:solidFill>
          <a:ln w="11906">
            <a:solidFill>
              <a:srgbClr val="C9D4E4"/>
            </a:solidFill>
            <a:prstDash val="solid"/>
          </a:ln>
        </p:spPr>
      </p:sp>
      <p:sp>
        <p:nvSpPr>
          <p:cNvPr id="556" name="Text 228">
            <a:extLst>
              <a:ext uri="{FF2B5EF4-FFF2-40B4-BE49-F238E27FC236}">
                <a16:creationId xmlns:a16="http://schemas.microsoft.com/office/drawing/2014/main" id="{8B4BF729-D49E-5675-E2E1-4D08EC7E6DE0}"/>
              </a:ext>
            </a:extLst>
          </p:cNvPr>
          <p:cNvSpPr/>
          <p:nvPr/>
        </p:nvSpPr>
        <p:spPr>
          <a:xfrm>
            <a:off x="2698117" y="32208652"/>
            <a:ext cx="181125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2C3E5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Sample input ξ</a:t>
            </a:r>
            <a:endParaRPr lang="en-US" sz="2025" dirty="0"/>
          </a:p>
        </p:txBody>
      </p:sp>
      <p:sp>
        <p:nvSpPr>
          <p:cNvPr id="558" name="Text 229">
            <a:extLst>
              <a:ext uri="{FF2B5EF4-FFF2-40B4-BE49-F238E27FC236}">
                <a16:creationId xmlns:a16="http://schemas.microsoft.com/office/drawing/2014/main" id="{5F468B84-0A55-6DC9-721E-C0465D7DA5C5}"/>
              </a:ext>
            </a:extLst>
          </p:cNvPr>
          <p:cNvSpPr/>
          <p:nvPr/>
        </p:nvSpPr>
        <p:spPr>
          <a:xfrm>
            <a:off x="7346205" y="32256277"/>
            <a:ext cx="762112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E6F8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SAMPLE</a:t>
            </a:r>
            <a:endParaRPr lang="en-US" sz="1500" dirty="0"/>
          </a:p>
        </p:txBody>
      </p:sp>
      <p:sp>
        <p:nvSpPr>
          <p:cNvPr id="560" name="Text 230">
            <a:extLst>
              <a:ext uri="{FF2B5EF4-FFF2-40B4-BE49-F238E27FC236}">
                <a16:creationId xmlns:a16="http://schemas.microsoft.com/office/drawing/2014/main" id="{8F896D48-DE44-0D0E-9135-F35064F4D365}"/>
              </a:ext>
            </a:extLst>
          </p:cNvPr>
          <p:cNvSpPr/>
          <p:nvPr/>
        </p:nvSpPr>
        <p:spPr>
          <a:xfrm>
            <a:off x="5293680" y="32763223"/>
            <a:ext cx="219075" cy="266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250" dirty="0">
                <a:solidFill>
                  <a:srgbClr val="3B6DB4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↓</a:t>
            </a:r>
            <a:endParaRPr lang="en-US" sz="2250" dirty="0"/>
          </a:p>
        </p:txBody>
      </p:sp>
      <p:sp>
        <p:nvSpPr>
          <p:cNvPr id="562" name="Shape 231">
            <a:extLst>
              <a:ext uri="{FF2B5EF4-FFF2-40B4-BE49-F238E27FC236}">
                <a16:creationId xmlns:a16="http://schemas.microsoft.com/office/drawing/2014/main" id="{72CD73FC-FC94-ED4C-0E71-EA24CD75B734}"/>
              </a:ext>
            </a:extLst>
          </p:cNvPr>
          <p:cNvSpPr/>
          <p:nvPr/>
        </p:nvSpPr>
        <p:spPr>
          <a:xfrm>
            <a:off x="2476735" y="33067762"/>
            <a:ext cx="5776764" cy="623590"/>
          </a:xfrm>
          <a:prstGeom prst="roundRect">
            <a:avLst>
              <a:gd name="adj" fmla="val 18329"/>
            </a:avLst>
          </a:prstGeom>
          <a:solidFill>
            <a:srgbClr val="FFFFFF"/>
          </a:solidFill>
          <a:ln w="11906">
            <a:solidFill>
              <a:srgbClr val="C9D4E4"/>
            </a:solidFill>
            <a:prstDash val="solid"/>
          </a:ln>
        </p:spPr>
      </p:sp>
      <p:sp>
        <p:nvSpPr>
          <p:cNvPr id="564" name="Text 232">
            <a:extLst>
              <a:ext uri="{FF2B5EF4-FFF2-40B4-BE49-F238E27FC236}">
                <a16:creationId xmlns:a16="http://schemas.microsoft.com/office/drawing/2014/main" id="{0609D834-77F9-FFEC-A69D-9C86D991FB76}"/>
              </a:ext>
            </a:extLst>
          </p:cNvPr>
          <p:cNvSpPr/>
          <p:nvPr/>
        </p:nvSpPr>
        <p:spPr>
          <a:xfrm>
            <a:off x="2698117" y="33212870"/>
            <a:ext cx="339495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2C3E5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Find winner s₁, runner-up s₂</a:t>
            </a:r>
            <a:endParaRPr lang="en-US" sz="2025" dirty="0"/>
          </a:p>
        </p:txBody>
      </p:sp>
      <p:sp>
        <p:nvSpPr>
          <p:cNvPr id="566" name="Text 233">
            <a:extLst>
              <a:ext uri="{FF2B5EF4-FFF2-40B4-BE49-F238E27FC236}">
                <a16:creationId xmlns:a16="http://schemas.microsoft.com/office/drawing/2014/main" id="{F2C75BA5-EFC0-E673-2DB0-09015793E7D8}"/>
              </a:ext>
            </a:extLst>
          </p:cNvPr>
          <p:cNvSpPr/>
          <p:nvPr/>
        </p:nvSpPr>
        <p:spPr>
          <a:xfrm>
            <a:off x="7117568" y="33260495"/>
            <a:ext cx="990749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E6F8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WIN_SCAN</a:t>
            </a:r>
            <a:endParaRPr lang="en-US" sz="1500" dirty="0"/>
          </a:p>
        </p:txBody>
      </p:sp>
      <p:sp>
        <p:nvSpPr>
          <p:cNvPr id="568" name="Text 234">
            <a:extLst>
              <a:ext uri="{FF2B5EF4-FFF2-40B4-BE49-F238E27FC236}">
                <a16:creationId xmlns:a16="http://schemas.microsoft.com/office/drawing/2014/main" id="{75BC77C9-A2EA-89EE-B444-CDBD8FEC9158}"/>
              </a:ext>
            </a:extLst>
          </p:cNvPr>
          <p:cNvSpPr/>
          <p:nvPr/>
        </p:nvSpPr>
        <p:spPr>
          <a:xfrm>
            <a:off x="5293680" y="33767440"/>
            <a:ext cx="219075" cy="266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250" dirty="0">
                <a:solidFill>
                  <a:srgbClr val="3B6DB4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↓</a:t>
            </a:r>
            <a:endParaRPr lang="en-US" sz="2250" dirty="0"/>
          </a:p>
        </p:txBody>
      </p:sp>
      <p:sp>
        <p:nvSpPr>
          <p:cNvPr id="570" name="Shape 235">
            <a:extLst>
              <a:ext uri="{FF2B5EF4-FFF2-40B4-BE49-F238E27FC236}">
                <a16:creationId xmlns:a16="http://schemas.microsoft.com/office/drawing/2014/main" id="{0B27C448-8C4F-B653-DEAB-9049F047D7CE}"/>
              </a:ext>
            </a:extLst>
          </p:cNvPr>
          <p:cNvSpPr/>
          <p:nvPr/>
        </p:nvSpPr>
        <p:spPr>
          <a:xfrm>
            <a:off x="2698117" y="34071980"/>
            <a:ext cx="5334000" cy="2367111"/>
          </a:xfrm>
          <a:prstGeom prst="roundRect">
            <a:avLst>
              <a:gd name="adj" fmla="val 6438"/>
            </a:avLst>
          </a:prstGeom>
          <a:solidFill>
            <a:srgbClr val="FFFDF7"/>
          </a:solidFill>
          <a:ln w="23813">
            <a:solidFill>
              <a:srgbClr val="E2A84E"/>
            </a:solidFill>
            <a:prstDash val="solid"/>
          </a:ln>
        </p:spPr>
      </p:sp>
      <p:sp>
        <p:nvSpPr>
          <p:cNvPr id="572" name="Text 236">
            <a:extLst>
              <a:ext uri="{FF2B5EF4-FFF2-40B4-BE49-F238E27FC236}">
                <a16:creationId xmlns:a16="http://schemas.microsoft.com/office/drawing/2014/main" id="{C51192D0-B4FC-49BD-5B48-F4BA3DA5D0ED}"/>
              </a:ext>
            </a:extLst>
          </p:cNvPr>
          <p:cNvSpPr/>
          <p:nvPr/>
        </p:nvSpPr>
        <p:spPr>
          <a:xfrm>
            <a:off x="2842741" y="34248155"/>
            <a:ext cx="504475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sz="1650" b="1">
                <a:solidFill>
                  <a:srgbClr val="A87320"/>
                </a:solidFill>
                <a:latin typeface="Calibri"/>
              </a:rPr>
              <a:t>UPDATE THEN FUSED NB_SCAN</a:t>
            </a:r>
            <a:endParaRPr lang="en-US" sz="1725" dirty="0"/>
          </a:p>
        </p:txBody>
      </p:sp>
      <p:sp>
        <p:nvSpPr>
          <p:cNvPr id="574" name="Shape 237">
            <a:extLst>
              <a:ext uri="{FF2B5EF4-FFF2-40B4-BE49-F238E27FC236}">
                <a16:creationId xmlns:a16="http://schemas.microsoft.com/office/drawing/2014/main" id="{A97BAD39-5B01-FC48-C9C5-B677972FE509}"/>
              </a:ext>
            </a:extLst>
          </p:cNvPr>
          <p:cNvSpPr/>
          <p:nvPr/>
        </p:nvSpPr>
        <p:spPr>
          <a:xfrm>
            <a:off x="2893268" y="34648131"/>
            <a:ext cx="2424224" cy="571686"/>
          </a:xfrm>
          <a:prstGeom prst="roundRect">
            <a:avLst>
              <a:gd name="adj" fmla="val 14995"/>
            </a:avLst>
          </a:prstGeom>
          <a:solidFill>
            <a:srgbClr val="FFFFFF"/>
          </a:solidFill>
          <a:ln w="11906">
            <a:solidFill>
              <a:srgbClr val="ECD9B3"/>
            </a:solidFill>
            <a:prstDash val="solid"/>
          </a:ln>
        </p:spPr>
      </p:sp>
      <p:sp>
        <p:nvSpPr>
          <p:cNvPr id="576" name="Text 238">
            <a:extLst>
              <a:ext uri="{FF2B5EF4-FFF2-40B4-BE49-F238E27FC236}">
                <a16:creationId xmlns:a16="http://schemas.microsoft.com/office/drawing/2014/main" id="{39B89EE1-AE2E-62A8-986A-5804C5E8C9B7}"/>
              </a:ext>
            </a:extLst>
          </p:cNvPr>
          <p:cNvSpPr/>
          <p:nvPr/>
        </p:nvSpPr>
        <p:spPr>
          <a:xfrm>
            <a:off x="3000424" y="34774337"/>
            <a:ext cx="2209912" cy="357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sz="1720" b="0">
                <a:solidFill>
                  <a:srgbClr val="17252E"/>
                </a:solidFill>
                <a:latin typeface="Calibri"/>
              </a:rPr>
              <a:t>Update winner err</a:t>
            </a:r>
            <a:endParaRPr lang="en-US" sz="1800" dirty="0"/>
          </a:p>
        </p:txBody>
      </p:sp>
      <p:sp>
        <p:nvSpPr>
          <p:cNvPr id="578" name="Shape 239">
            <a:extLst>
              <a:ext uri="{FF2B5EF4-FFF2-40B4-BE49-F238E27FC236}">
                <a16:creationId xmlns:a16="http://schemas.microsoft.com/office/drawing/2014/main" id="{ED5377EF-D871-4091-A3F7-8CBA1945E4AC}"/>
              </a:ext>
            </a:extLst>
          </p:cNvPr>
          <p:cNvSpPr/>
          <p:nvPr/>
        </p:nvSpPr>
        <p:spPr>
          <a:xfrm>
            <a:off x="5412742" y="34648131"/>
            <a:ext cx="2424224" cy="571686"/>
          </a:xfrm>
          <a:prstGeom prst="roundRect">
            <a:avLst>
              <a:gd name="adj" fmla="val 14995"/>
            </a:avLst>
          </a:prstGeom>
          <a:solidFill>
            <a:srgbClr val="FFFFFF"/>
          </a:solidFill>
          <a:ln w="11906">
            <a:solidFill>
              <a:srgbClr val="ECD9B3"/>
            </a:solidFill>
            <a:prstDash val="solid"/>
          </a:ln>
        </p:spPr>
      </p:sp>
      <p:sp>
        <p:nvSpPr>
          <p:cNvPr id="580" name="Text 240">
            <a:extLst>
              <a:ext uri="{FF2B5EF4-FFF2-40B4-BE49-F238E27FC236}">
                <a16:creationId xmlns:a16="http://schemas.microsoft.com/office/drawing/2014/main" id="{31618031-A2F3-7250-9CB8-4F0EA6A83A24}"/>
              </a:ext>
            </a:extLst>
          </p:cNvPr>
          <p:cNvSpPr/>
          <p:nvPr/>
        </p:nvSpPr>
        <p:spPr>
          <a:xfrm>
            <a:off x="5519898" y="34774337"/>
            <a:ext cx="2209912" cy="357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sz="1720" b="0">
                <a:solidFill>
                  <a:srgbClr val="17252E"/>
                </a:solidFill>
                <a:latin typeface="Calibri"/>
              </a:rPr>
              <a:t>Move s1 by eps_w</a:t>
            </a:r>
            <a:endParaRPr lang="en-US" sz="1800" dirty="0"/>
          </a:p>
        </p:txBody>
      </p:sp>
      <p:sp>
        <p:nvSpPr>
          <p:cNvPr id="582" name="Shape 241">
            <a:extLst>
              <a:ext uri="{FF2B5EF4-FFF2-40B4-BE49-F238E27FC236}">
                <a16:creationId xmlns:a16="http://schemas.microsoft.com/office/drawing/2014/main" id="{16A5C0D6-EA4A-AB29-9F43-14A3E58614F4}"/>
              </a:ext>
            </a:extLst>
          </p:cNvPr>
          <p:cNvSpPr/>
          <p:nvPr/>
        </p:nvSpPr>
        <p:spPr>
          <a:xfrm>
            <a:off x="2893268" y="35315067"/>
            <a:ext cx="2424224" cy="571686"/>
          </a:xfrm>
          <a:prstGeom prst="roundRect">
            <a:avLst>
              <a:gd name="adj" fmla="val 14995"/>
            </a:avLst>
          </a:prstGeom>
          <a:solidFill>
            <a:srgbClr val="FFFFFF"/>
          </a:solidFill>
          <a:ln w="11906">
            <a:solidFill>
              <a:srgbClr val="ECD9B3"/>
            </a:solidFill>
            <a:prstDash val="solid"/>
          </a:ln>
        </p:spPr>
      </p:sp>
      <p:sp>
        <p:nvSpPr>
          <p:cNvPr id="584" name="Text 242">
            <a:extLst>
              <a:ext uri="{FF2B5EF4-FFF2-40B4-BE49-F238E27FC236}">
                <a16:creationId xmlns:a16="http://schemas.microsoft.com/office/drawing/2014/main" id="{94027FEC-46B9-FF9D-C93C-8E7048B55998}"/>
              </a:ext>
            </a:extLst>
          </p:cNvPr>
          <p:cNvSpPr/>
          <p:nvPr/>
        </p:nvSpPr>
        <p:spPr>
          <a:xfrm>
            <a:off x="3000424" y="35441273"/>
            <a:ext cx="2209912" cy="357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sz="1620" b="0">
                <a:solidFill>
                  <a:srgbClr val="17252E"/>
                </a:solidFill>
                <a:latin typeface="Calibri"/>
              </a:rPr>
              <a:t>Decay err_n + probe edge</a:t>
            </a:r>
            <a:endParaRPr lang="en-US" sz="1800" dirty="0"/>
          </a:p>
        </p:txBody>
      </p:sp>
      <p:sp>
        <p:nvSpPr>
          <p:cNvPr id="586" name="Shape 243">
            <a:extLst>
              <a:ext uri="{FF2B5EF4-FFF2-40B4-BE49-F238E27FC236}">
                <a16:creationId xmlns:a16="http://schemas.microsoft.com/office/drawing/2014/main" id="{18429623-62CE-C260-6DAE-56036B92F544}"/>
              </a:ext>
            </a:extLst>
          </p:cNvPr>
          <p:cNvSpPr/>
          <p:nvPr/>
        </p:nvSpPr>
        <p:spPr>
          <a:xfrm>
            <a:off x="5412742" y="35315067"/>
            <a:ext cx="2424224" cy="571686"/>
          </a:xfrm>
          <a:prstGeom prst="roundRect">
            <a:avLst>
              <a:gd name="adj" fmla="val 14995"/>
            </a:avLst>
          </a:prstGeom>
          <a:solidFill>
            <a:srgbClr val="FFFFFF"/>
          </a:solidFill>
          <a:ln w="11906">
            <a:solidFill>
              <a:srgbClr val="ECD9B3"/>
            </a:solidFill>
            <a:prstDash val="solid"/>
          </a:ln>
        </p:spPr>
      </p:sp>
      <p:sp>
        <p:nvSpPr>
          <p:cNvPr id="588" name="Text 244">
            <a:extLst>
              <a:ext uri="{FF2B5EF4-FFF2-40B4-BE49-F238E27FC236}">
                <a16:creationId xmlns:a16="http://schemas.microsoft.com/office/drawing/2014/main" id="{0B70FC38-35BE-C4DB-EA55-43978FB58210}"/>
              </a:ext>
            </a:extLst>
          </p:cNvPr>
          <p:cNvSpPr/>
          <p:nvPr/>
        </p:nvSpPr>
        <p:spPr>
          <a:xfrm>
            <a:off x="5519898" y="35441273"/>
            <a:ext cx="2209912" cy="357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sz="1620" b="0">
                <a:solidFill>
                  <a:srgbClr val="17252E"/>
                </a:solidFill>
                <a:latin typeface="Calibri"/>
              </a:rPr>
              <a:t>Age/prune + move neighbor</a:t>
            </a:r>
            <a:endParaRPr lang="en-US" sz="1800" dirty="0"/>
          </a:p>
        </p:txBody>
      </p:sp>
      <p:sp>
        <p:nvSpPr>
          <p:cNvPr id="590" name="Text 245">
            <a:extLst>
              <a:ext uri="{FF2B5EF4-FFF2-40B4-BE49-F238E27FC236}">
                <a16:creationId xmlns:a16="http://schemas.microsoft.com/office/drawing/2014/main" id="{0713DE3B-14D9-12A9-5565-B064A306A427}"/>
              </a:ext>
            </a:extLst>
          </p:cNvPr>
          <p:cNvSpPr/>
          <p:nvPr/>
        </p:nvSpPr>
        <p:spPr>
          <a:xfrm>
            <a:off x="2905565" y="36000979"/>
            <a:ext cx="4919104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sz="1450" b="0">
                <a:solidFill>
                  <a:srgbClr val="A87320"/>
                </a:solidFill>
                <a:latin typeface="Calibri"/>
              </a:rPr>
              <a:t>NB_SCAN fuses per-node/edge ops -&gt; path to wider FPGA parallelism</a:t>
            </a:r>
            <a:endParaRPr lang="en-US" sz="1575" dirty="0"/>
          </a:p>
        </p:txBody>
      </p:sp>
      <p:sp>
        <p:nvSpPr>
          <p:cNvPr id="592" name="Text 246">
            <a:extLst>
              <a:ext uri="{FF2B5EF4-FFF2-40B4-BE49-F238E27FC236}">
                <a16:creationId xmlns:a16="http://schemas.microsoft.com/office/drawing/2014/main" id="{EDDD1636-E492-1EAF-CCC0-16706583A86E}"/>
              </a:ext>
            </a:extLst>
          </p:cNvPr>
          <p:cNvSpPr/>
          <p:nvPr/>
        </p:nvSpPr>
        <p:spPr>
          <a:xfrm>
            <a:off x="5293680" y="36515180"/>
            <a:ext cx="219075" cy="266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250" dirty="0">
                <a:solidFill>
                  <a:srgbClr val="3B6DB4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↓</a:t>
            </a:r>
            <a:endParaRPr lang="en-US" sz="2250" dirty="0"/>
          </a:p>
        </p:txBody>
      </p:sp>
      <p:sp>
        <p:nvSpPr>
          <p:cNvPr id="594" name="Shape 247">
            <a:extLst>
              <a:ext uri="{FF2B5EF4-FFF2-40B4-BE49-F238E27FC236}">
                <a16:creationId xmlns:a16="http://schemas.microsoft.com/office/drawing/2014/main" id="{84AE0BE0-3711-1825-775F-81B81AB65737}"/>
              </a:ext>
            </a:extLst>
          </p:cNvPr>
          <p:cNvSpPr/>
          <p:nvPr/>
        </p:nvSpPr>
        <p:spPr>
          <a:xfrm>
            <a:off x="2476735" y="36819719"/>
            <a:ext cx="5776764" cy="623590"/>
          </a:xfrm>
          <a:prstGeom prst="roundRect">
            <a:avLst>
              <a:gd name="adj" fmla="val 18329"/>
            </a:avLst>
          </a:prstGeom>
          <a:solidFill>
            <a:srgbClr val="FFFFFF"/>
          </a:solidFill>
          <a:ln w="11906">
            <a:solidFill>
              <a:srgbClr val="C9D4E4"/>
            </a:solidFill>
            <a:prstDash val="solid"/>
          </a:ln>
        </p:spPr>
      </p:sp>
      <p:sp>
        <p:nvSpPr>
          <p:cNvPr id="596" name="Text 248">
            <a:extLst>
              <a:ext uri="{FF2B5EF4-FFF2-40B4-BE49-F238E27FC236}">
                <a16:creationId xmlns:a16="http://schemas.microsoft.com/office/drawing/2014/main" id="{9AFF1DB9-AAFB-F5C4-B409-FCDED39BD65E}"/>
              </a:ext>
            </a:extLst>
          </p:cNvPr>
          <p:cNvSpPr/>
          <p:nvPr/>
        </p:nvSpPr>
        <p:spPr>
          <a:xfrm>
            <a:off x="2698117" y="36964827"/>
            <a:ext cx="401071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17252E"/>
                </a:solidFill>
                <a:latin typeface="Calibri"/>
              </a:rPr>
              <a:t>Connect (s1, s2) - reset edge age</a:t>
            </a:r>
            <a:endParaRPr lang="en-US" sz="2025" dirty="0"/>
          </a:p>
        </p:txBody>
      </p:sp>
      <p:sp>
        <p:nvSpPr>
          <p:cNvPr id="598" name="Text 249">
            <a:extLst>
              <a:ext uri="{FF2B5EF4-FFF2-40B4-BE49-F238E27FC236}">
                <a16:creationId xmlns:a16="http://schemas.microsoft.com/office/drawing/2014/main" id="{F205483E-2C4A-B2D0-8599-2A943BAE2657}"/>
              </a:ext>
            </a:extLst>
          </p:cNvPr>
          <p:cNvSpPr/>
          <p:nvPr/>
        </p:nvSpPr>
        <p:spPr>
          <a:xfrm>
            <a:off x="7231980" y="37012452"/>
            <a:ext cx="876337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E6F8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CONNECT</a:t>
            </a:r>
            <a:endParaRPr lang="en-US" sz="1500" dirty="0"/>
          </a:p>
        </p:txBody>
      </p:sp>
      <p:sp>
        <p:nvSpPr>
          <p:cNvPr id="600" name="Text 250">
            <a:extLst>
              <a:ext uri="{FF2B5EF4-FFF2-40B4-BE49-F238E27FC236}">
                <a16:creationId xmlns:a16="http://schemas.microsoft.com/office/drawing/2014/main" id="{7F7C5B48-A5A0-1CA9-B613-A443ACBB8918}"/>
              </a:ext>
            </a:extLst>
          </p:cNvPr>
          <p:cNvSpPr/>
          <p:nvPr/>
        </p:nvSpPr>
        <p:spPr>
          <a:xfrm>
            <a:off x="5293680" y="37519397"/>
            <a:ext cx="219075" cy="266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250" dirty="0">
                <a:solidFill>
                  <a:srgbClr val="3B6DB4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↓</a:t>
            </a:r>
            <a:endParaRPr lang="en-US" sz="2250" dirty="0"/>
          </a:p>
        </p:txBody>
      </p:sp>
      <p:sp>
        <p:nvSpPr>
          <p:cNvPr id="602" name="Shape 251">
            <a:extLst>
              <a:ext uri="{FF2B5EF4-FFF2-40B4-BE49-F238E27FC236}">
                <a16:creationId xmlns:a16="http://schemas.microsoft.com/office/drawing/2014/main" id="{7B6AB448-B872-C4FF-37EA-3C8C9CA9B945}"/>
              </a:ext>
            </a:extLst>
          </p:cNvPr>
          <p:cNvSpPr/>
          <p:nvPr/>
        </p:nvSpPr>
        <p:spPr>
          <a:xfrm>
            <a:off x="2476735" y="37823937"/>
            <a:ext cx="5776764" cy="623590"/>
          </a:xfrm>
          <a:prstGeom prst="roundRect">
            <a:avLst>
              <a:gd name="adj" fmla="val 18329"/>
            </a:avLst>
          </a:prstGeom>
          <a:solidFill>
            <a:srgbClr val="FFFFFF"/>
          </a:solidFill>
          <a:ln w="11906">
            <a:solidFill>
              <a:srgbClr val="C9D4E4"/>
            </a:solidFill>
            <a:prstDash val="solid"/>
          </a:ln>
        </p:spPr>
      </p:sp>
      <p:sp>
        <p:nvSpPr>
          <p:cNvPr id="604" name="Text 252">
            <a:extLst>
              <a:ext uri="{FF2B5EF4-FFF2-40B4-BE49-F238E27FC236}">
                <a16:creationId xmlns:a16="http://schemas.microsoft.com/office/drawing/2014/main" id="{27580BD7-104D-2FB7-68BF-8AA08E7C0A85}"/>
              </a:ext>
            </a:extLst>
          </p:cNvPr>
          <p:cNvSpPr/>
          <p:nvPr/>
        </p:nvSpPr>
        <p:spPr>
          <a:xfrm>
            <a:off x="2698117" y="37969044"/>
            <a:ext cx="458329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17252E"/>
                </a:solidFill>
                <a:latin typeface="Calibri"/>
              </a:rPr>
              <a:t>Insert node @ lambda - split max-error edge</a:t>
            </a:r>
            <a:endParaRPr lang="en-US" sz="2025" dirty="0"/>
          </a:p>
        </p:txBody>
      </p:sp>
      <p:sp>
        <p:nvSpPr>
          <p:cNvPr id="606" name="Text 253">
            <a:extLst>
              <a:ext uri="{FF2B5EF4-FFF2-40B4-BE49-F238E27FC236}">
                <a16:creationId xmlns:a16="http://schemas.microsoft.com/office/drawing/2014/main" id="{26318D36-79BB-3585-E033-9A15D464ED06}"/>
              </a:ext>
            </a:extLst>
          </p:cNvPr>
          <p:cNvSpPr/>
          <p:nvPr/>
        </p:nvSpPr>
        <p:spPr>
          <a:xfrm>
            <a:off x="7346205" y="38016669"/>
            <a:ext cx="762112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E6F8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INSERT</a:t>
            </a:r>
            <a:endParaRPr lang="en-US" sz="1500" dirty="0"/>
          </a:p>
        </p:txBody>
      </p:sp>
      <p:sp>
        <p:nvSpPr>
          <p:cNvPr id="608" name="Text 254">
            <a:extLst>
              <a:ext uri="{FF2B5EF4-FFF2-40B4-BE49-F238E27FC236}">
                <a16:creationId xmlns:a16="http://schemas.microsoft.com/office/drawing/2014/main" id="{79CABF97-D305-AE3C-17BA-FF52C0F0C37D}"/>
              </a:ext>
            </a:extLst>
          </p:cNvPr>
          <p:cNvSpPr/>
          <p:nvPr/>
        </p:nvSpPr>
        <p:spPr>
          <a:xfrm>
            <a:off x="4136169" y="38542591"/>
            <a:ext cx="270368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i="1" dirty="0">
                <a:solidFill>
                  <a:srgbClr val="5E6F8A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↻ repeat until termination</a:t>
            </a:r>
            <a:endParaRPr lang="en-US" sz="1725" dirty="0"/>
          </a:p>
        </p:txBody>
      </p:sp>
      <p:sp>
        <p:nvSpPr>
          <p:cNvPr id="610" name="Text 255">
            <a:extLst>
              <a:ext uri="{FF2B5EF4-FFF2-40B4-BE49-F238E27FC236}">
                <a16:creationId xmlns:a16="http://schemas.microsoft.com/office/drawing/2014/main" id="{01BEFCF1-FC03-5FCF-A57D-AAA91E12F28F}"/>
              </a:ext>
            </a:extLst>
          </p:cNvPr>
          <p:cNvSpPr/>
          <p:nvPr/>
        </p:nvSpPr>
        <p:spPr>
          <a:xfrm>
            <a:off x="1060450" y="39133066"/>
            <a:ext cx="8867807" cy="811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sz="2000">
                <a:solidFill>
                  <a:srgbClr val="17252E"/>
                </a:solidFill>
                <a:latin typeface="Calibri"/>
              </a:rPr>
              <a:t>Each BRAM read-modify-write takes at least 3 cycles - deterministic, bounded per-sample latency.</a:t>
            </a:r>
            <a:endParaRPr lang="en-US" sz="2100" dirty="0"/>
          </a:p>
        </p:txBody>
      </p:sp>
      <p:sp>
        <p:nvSpPr>
          <p:cNvPr id="721" name="TextBox 720">
            <a:extLst>
              <a:ext uri="{FF2B5EF4-FFF2-40B4-BE49-F238E27FC236}">
                <a16:creationId xmlns:a16="http://schemas.microsoft.com/office/drawing/2014/main" id="{37D97FE4-9AAC-D342-A2C2-B3E14093A906}"/>
              </a:ext>
            </a:extLst>
          </p:cNvPr>
          <p:cNvSpPr txBox="1"/>
          <p:nvPr/>
        </p:nvSpPr>
        <p:spPr>
          <a:xfrm>
            <a:off x="-9207500" y="10591820"/>
            <a:ext cx="884673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Many deep learning systems rely on labels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pretraining, or task-specific prior knowledge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. In unseen or changing environments, robots may need to discover structure directly from streaming sensory data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 Unsupervised topology learning methods such as SOM and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GNG can learn online without labels.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1716</Words>
  <Application>Microsoft Office PowerPoint</Application>
  <PresentationFormat>Custom</PresentationFormat>
  <Paragraphs>266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Barlow</vt:lpstr>
      <vt:lpstr>Courier New</vt:lpstr>
      <vt:lpstr>Georgia</vt:lpstr>
      <vt:lpstr>IBM Plex Mono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Teuku Zikri Fatahillah</cp:lastModifiedBy>
  <cp:revision>31</cp:revision>
  <dcterms:created xsi:type="dcterms:W3CDTF">2026-06-18T08:43:33Z</dcterms:created>
  <dcterms:modified xsi:type="dcterms:W3CDTF">2026-06-18T16:46:52Z</dcterms:modified>
</cp:coreProperties>
</file>